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media/image33.jpg" ContentType="image/jpeg"/>
  <Override PartName="/ppt/media/image35.jpg" ContentType="image/jpeg"/>
  <Override PartName="/ppt/media/image37.jpg" ContentType="image/jpeg"/>
  <Override PartName="/ppt/media/image38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3" r:id="rId6"/>
    <p:sldId id="264" r:id="rId7"/>
    <p:sldId id="265" r:id="rId8"/>
    <p:sldId id="267" r:id="rId9"/>
    <p:sldId id="268" r:id="rId10"/>
    <p:sldId id="278" r:id="rId11"/>
    <p:sldId id="277" r:id="rId12"/>
    <p:sldId id="272" r:id="rId13"/>
    <p:sldId id="273" r:id="rId14"/>
    <p:sldId id="275" r:id="rId15"/>
  </p:sldIdLst>
  <p:sldSz cx="10693400" cy="7562850"/>
  <p:notesSz cx="10693400" cy="75628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1E24"/>
    <a:srgbClr val="FFE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1428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file\&#1086;&#1086;&#1086;%20&#1072;&#1075;&#1088;&#1086;&#1082;&#1086;&#1084;&#1087;&#1083;&#1077;&#1082;&#1089;%20&#1095;&#1091;&#1088;&#1080;&#1083;&#1086;&#1074;&#1086;\&#1051;&#1080;&#1095;&#1085;&#1099;&#1077;%20&#1087;&#1072;&#1087;&#1082;&#1080;\&#1056;&#1099;&#1095;&#1082;&#1086;&#1074;&#1072;%20&#1048;&#1088;&#1080;&#1085;&#1072;%20&#1042;&#1103;&#1095;&#1077;&#1089;&#1083;&#1072;&#1074;&#1086;&#1074;&#1085;&#1072;\&#1059;&#1089;&#1090;&#1100;%20&#1050;&#1072;&#1090;&#1072;&#1074;\&#1059;&#1089;&#1090;&#1100;-&#1050;&#1072;&#1090;&#1072;&#1074;_&#1076;&#1086;&#1087;&#1086;&#1083;&#1085;&#1077;&#1085;&#1080;&#1077;%20&#1041;&#1055;\&#1040;&#1088;&#1093;&#1080;&#1074;\&#1058;&#1072;&#1073;&#1083;&#1080;&#1094;&#1099;%20&#1080;%20&#1075;&#1088;&#1072;&#1092;&#1080;&#1082;&#1080;%20&#1082;%20&#1041;&#1055;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file\&#1086;&#1086;&#1086;%20&#1072;&#1075;&#1088;&#1086;&#1082;&#1086;&#1084;&#1087;&#1083;&#1077;&#1082;&#1089;%20&#1095;&#1091;&#1088;&#1080;&#1083;&#1086;&#1074;&#1086;\&#1051;&#1080;&#1095;&#1085;&#1099;&#1077;%20&#1087;&#1072;&#1087;&#1082;&#1080;\&#1056;&#1099;&#1095;&#1082;&#1086;&#1074;&#1072;%20&#1048;&#1088;&#1080;&#1085;&#1072;%20&#1042;&#1103;&#1095;&#1077;&#1089;&#1083;&#1072;&#1074;&#1086;&#1074;&#1085;&#1072;\&#1059;&#1089;&#1090;&#1100;%20&#1050;&#1072;&#1090;&#1072;&#1074;\&#1059;&#1089;&#1090;&#1100;-&#1050;&#1072;&#1090;&#1072;&#1074;_&#1076;&#1086;&#1087;&#1086;&#1083;&#1085;&#1077;&#1085;&#1080;&#1077;%20&#1041;&#1055;\&#1040;&#1088;&#1093;&#1080;&#1074;\&#1058;&#1072;&#1073;&#1083;&#1080;&#1094;&#1099;%20&#1080;%20&#1075;&#1088;&#1072;&#1092;&#1080;&#1082;&#1080;%20&#1082;%20&#1041;&#1055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ru-RU" b="1"/>
              <a:t>Потребление тепличных овощей на душу населения, кг/год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Потребление!$D$25</c:f>
              <c:strCache>
                <c:ptCount val="1"/>
                <c:pt idx="0">
                  <c:v>Оценка потребления тепличных овощей, кг/год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Потребление!$A$26:$A$31</c:f>
              <c:strCache>
                <c:ptCount val="6"/>
                <c:pt idx="0">
                  <c:v>Челябинская область</c:v>
                </c:pt>
                <c:pt idx="1">
                  <c:v>Свердловская область</c:v>
                </c:pt>
                <c:pt idx="2">
                  <c:v>Пермский край</c:v>
                </c:pt>
                <c:pt idx="3">
                  <c:v>Башкортостан</c:v>
                </c:pt>
                <c:pt idx="4">
                  <c:v>ХМАО</c:v>
                </c:pt>
                <c:pt idx="5">
                  <c:v>Тюменская область (без АО)</c:v>
                </c:pt>
              </c:strCache>
            </c:strRef>
          </c:cat>
          <c:val>
            <c:numRef>
              <c:f>Потребление!$D$26:$D$31</c:f>
              <c:numCache>
                <c:formatCode>0</c:formatCode>
                <c:ptCount val="6"/>
                <c:pt idx="0">
                  <c:v>12.857142857142858</c:v>
                </c:pt>
                <c:pt idx="1">
                  <c:v>13.571428571428571</c:v>
                </c:pt>
                <c:pt idx="2">
                  <c:v>14.571428571428571</c:v>
                </c:pt>
                <c:pt idx="3">
                  <c:v>12.428571428571429</c:v>
                </c:pt>
                <c:pt idx="4">
                  <c:v>10.857142857142858</c:v>
                </c:pt>
                <c:pt idx="5">
                  <c:v>10.857142857142858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251537568"/>
        <c:axId val="-251537024"/>
      </c:barChart>
      <c:catAx>
        <c:axId val="-2515375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ru-RU"/>
          </a:p>
        </c:txPr>
        <c:crossAx val="-251537024"/>
        <c:crosses val="autoZero"/>
        <c:auto val="1"/>
        <c:lblAlgn val="ctr"/>
        <c:lblOffset val="100"/>
        <c:noMultiLvlLbl val="0"/>
      </c:catAx>
      <c:valAx>
        <c:axId val="-251537024"/>
        <c:scaling>
          <c:orientation val="minMax"/>
          <c:max val="22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ru-RU"/>
          </a:p>
        </c:txPr>
        <c:crossAx val="-251537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r>
              <a:rPr lang="ru-RU" b="1"/>
              <a:t>Оценка фактического и потенциального объема целевого рынка, тонн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Фактический объем рынка, тонн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Потребление!$A$36:$A$42</c:f>
              <c:strCache>
                <c:ptCount val="6"/>
                <c:pt idx="0">
                  <c:v>Челябинская область</c:v>
                </c:pt>
                <c:pt idx="1">
                  <c:v>Свердловская область</c:v>
                </c:pt>
                <c:pt idx="2">
                  <c:v>Пермский край</c:v>
                </c:pt>
                <c:pt idx="3">
                  <c:v>Башкортостан</c:v>
                </c:pt>
                <c:pt idx="4">
                  <c:v>ХМАО</c:v>
                </c:pt>
                <c:pt idx="5">
                  <c:v>Тюменская область</c:v>
                </c:pt>
              </c:strCache>
            </c:strRef>
          </c:cat>
          <c:val>
            <c:numRef>
              <c:f>Потребление!$B$36:$B$42</c:f>
              <c:numCache>
                <c:formatCode>#,##0</c:formatCode>
                <c:ptCount val="6"/>
                <c:pt idx="0">
                  <c:v>45000</c:v>
                </c:pt>
                <c:pt idx="1">
                  <c:v>58764</c:v>
                </c:pt>
                <c:pt idx="2">
                  <c:v>38381</c:v>
                </c:pt>
                <c:pt idx="3">
                  <c:v>50597</c:v>
                </c:pt>
                <c:pt idx="4">
                  <c:v>17662</c:v>
                </c:pt>
                <c:pt idx="5">
                  <c:v>15793</c:v>
                </c:pt>
              </c:numCache>
            </c:numRef>
          </c:val>
        </c:ser>
        <c:ser>
          <c:idx val="1"/>
          <c:order val="1"/>
          <c:tx>
            <c:v>Потенциальная емкость рынка, тонн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Потребление!$A$36:$A$42</c:f>
              <c:strCache>
                <c:ptCount val="6"/>
                <c:pt idx="0">
                  <c:v>Челябинская область</c:v>
                </c:pt>
                <c:pt idx="1">
                  <c:v>Свердловская область</c:v>
                </c:pt>
                <c:pt idx="2">
                  <c:v>Пермский край</c:v>
                </c:pt>
                <c:pt idx="3">
                  <c:v>Башкортостан</c:v>
                </c:pt>
                <c:pt idx="4">
                  <c:v>ХМАО</c:v>
                </c:pt>
                <c:pt idx="5">
                  <c:v>Тюменская область</c:v>
                </c:pt>
              </c:strCache>
            </c:strRef>
          </c:cat>
          <c:val>
            <c:numRef>
              <c:f>Потребление!$C$36:$C$42</c:f>
              <c:numCache>
                <c:formatCode>#,##0</c:formatCode>
                <c:ptCount val="6"/>
                <c:pt idx="0">
                  <c:v>70000</c:v>
                </c:pt>
                <c:pt idx="1">
                  <c:v>86600</c:v>
                </c:pt>
                <c:pt idx="2">
                  <c:v>52680</c:v>
                </c:pt>
                <c:pt idx="3">
                  <c:v>81420</c:v>
                </c:pt>
                <c:pt idx="4">
                  <c:v>32536</c:v>
                </c:pt>
                <c:pt idx="5">
                  <c:v>29092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51530496"/>
        <c:axId val="-251536480"/>
      </c:barChart>
      <c:catAx>
        <c:axId val="-251530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ru-RU"/>
          </a:p>
        </c:txPr>
        <c:crossAx val="-251536480"/>
        <c:crosses val="autoZero"/>
        <c:auto val="1"/>
        <c:lblAlgn val="ctr"/>
        <c:lblOffset val="0"/>
        <c:noMultiLvlLbl val="0"/>
      </c:catAx>
      <c:valAx>
        <c:axId val="-251536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ru-RU"/>
          </a:p>
        </c:txPr>
        <c:crossAx val="-251530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>
          <a:latin typeface="Century Gothic" panose="020B0502020202020204" pitchFamily="34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2134413626808155"/>
          <c:y val="0.15272574145967499"/>
          <c:w val="0.7988488970982035"/>
          <c:h val="0.694548517080650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rgbClr val="FFED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rgbClr val="E31E2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Собств</c:v>
                </c:pt>
                <c:pt idx="1">
                  <c:v>ФРМ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5750</c:v>
                </c:pt>
                <c:pt idx="1">
                  <c:v>1677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0.90471</cdr:x>
      <cdr:y>0.23795</cdr:y>
    </cdr:from>
    <cdr:to>
      <cdr:x>0.90471</cdr:x>
      <cdr:y>0.91402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 flipV="1">
          <a:off x="4136346" y="759244"/>
          <a:ext cx="0" cy="2157183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rgbClr val="FF0000"/>
          </a:solidFill>
        </a:ln>
      </cdr:spPr>
      <cdr:style>
        <a:lnRef xmlns:a="http://schemas.openxmlformats.org/drawingml/2006/main" idx="2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0.89688</cdr:x>
      <cdr:y>0.23795</cdr:y>
    </cdr:from>
    <cdr:to>
      <cdr:x>0.95873</cdr:x>
      <cdr:y>0.91402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100526" y="759244"/>
          <a:ext cx="282778" cy="21571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dirty="0" smtClean="0">
              <a:solidFill>
                <a:srgbClr val="FF0000"/>
              </a:solidFill>
            </a:rPr>
            <a:t>Медицинская норма потребления</a:t>
          </a:r>
          <a:endParaRPr lang="ru-RU" sz="1100" dirty="0">
            <a:solidFill>
              <a:srgbClr val="FF0000"/>
            </a:solidFill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2150" b="0" i="0">
                <a:solidFill>
                  <a:srgbClr val="B2B3B3"/>
                </a:solidFill>
                <a:latin typeface="Century Gothic"/>
                <a:cs typeface="Century Gothic"/>
              </a:defRPr>
            </a:lvl1pPr>
          </a:lstStyle>
          <a:p>
            <a:pPr marL="25400">
              <a:lnSpc>
                <a:spcPts val="220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2150" b="0" i="0">
                <a:solidFill>
                  <a:srgbClr val="B2B3B3"/>
                </a:solidFill>
                <a:latin typeface="Century Gothic"/>
                <a:cs typeface="Century Gothic"/>
              </a:defRPr>
            </a:lvl1pPr>
          </a:lstStyle>
          <a:p>
            <a:pPr marL="25400">
              <a:lnSpc>
                <a:spcPts val="220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2150" b="0" i="0">
                <a:solidFill>
                  <a:srgbClr val="B2B3B3"/>
                </a:solidFill>
                <a:latin typeface="Century Gothic"/>
                <a:cs typeface="Century Gothic"/>
              </a:defRPr>
            </a:lvl1pPr>
          </a:lstStyle>
          <a:p>
            <a:pPr marL="25400">
              <a:lnSpc>
                <a:spcPts val="220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2150" b="0" i="0">
                <a:solidFill>
                  <a:srgbClr val="B2B3B3"/>
                </a:solidFill>
                <a:latin typeface="Century Gothic"/>
                <a:cs typeface="Century Gothic"/>
              </a:defRPr>
            </a:lvl1pPr>
          </a:lstStyle>
          <a:p>
            <a:pPr marL="25400">
              <a:lnSpc>
                <a:spcPts val="220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2150" b="0" i="0">
                <a:solidFill>
                  <a:srgbClr val="B2B3B3"/>
                </a:solidFill>
                <a:latin typeface="Century Gothic"/>
                <a:cs typeface="Century Gothic"/>
              </a:defRPr>
            </a:lvl1pPr>
          </a:lstStyle>
          <a:p>
            <a:pPr marL="25400">
              <a:lnSpc>
                <a:spcPts val="220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61444" y="7263235"/>
            <a:ext cx="421640" cy="57785"/>
          </a:xfrm>
          <a:custGeom>
            <a:avLst/>
            <a:gdLst/>
            <a:ahLst/>
            <a:cxnLst/>
            <a:rect l="l" t="t" r="r" b="b"/>
            <a:pathLst>
              <a:path w="421640" h="57784">
                <a:moveTo>
                  <a:pt x="29" y="0"/>
                </a:moveTo>
                <a:lnTo>
                  <a:pt x="0" y="46692"/>
                </a:lnTo>
                <a:lnTo>
                  <a:pt x="421610" y="57383"/>
                </a:lnTo>
                <a:lnTo>
                  <a:pt x="326167" y="33149"/>
                </a:lnTo>
                <a:lnTo>
                  <a:pt x="29" y="0"/>
                </a:lnTo>
                <a:close/>
              </a:path>
            </a:pathLst>
          </a:custGeom>
          <a:solidFill>
            <a:srgbClr val="B2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787612" y="7292837"/>
            <a:ext cx="6105525" cy="0"/>
          </a:xfrm>
          <a:custGeom>
            <a:avLst/>
            <a:gdLst/>
            <a:ahLst/>
            <a:cxnLst/>
            <a:rect l="l" t="t" r="r" b="b"/>
            <a:pathLst>
              <a:path w="6105525">
                <a:moveTo>
                  <a:pt x="0" y="0"/>
                </a:moveTo>
                <a:lnTo>
                  <a:pt x="6105173" y="0"/>
                </a:lnTo>
              </a:path>
            </a:pathLst>
          </a:custGeom>
          <a:ln w="55562">
            <a:solidFill>
              <a:srgbClr val="D9DAD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6073241" y="7265056"/>
            <a:ext cx="2468245" cy="61594"/>
          </a:xfrm>
          <a:custGeom>
            <a:avLst/>
            <a:gdLst/>
            <a:ahLst/>
            <a:cxnLst/>
            <a:rect l="l" t="t" r="r" b="b"/>
            <a:pathLst>
              <a:path w="2468245" h="61595">
                <a:moveTo>
                  <a:pt x="819543" y="0"/>
                </a:moveTo>
                <a:lnTo>
                  <a:pt x="0" y="27141"/>
                </a:lnTo>
                <a:lnTo>
                  <a:pt x="2467635" y="61352"/>
                </a:lnTo>
                <a:lnTo>
                  <a:pt x="2312581" y="42933"/>
                </a:lnTo>
                <a:lnTo>
                  <a:pt x="819543" y="0"/>
                </a:lnTo>
                <a:close/>
              </a:path>
            </a:pathLst>
          </a:custGeom>
          <a:solidFill>
            <a:srgbClr val="B2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8385823" y="7171871"/>
            <a:ext cx="1355725" cy="154940"/>
          </a:xfrm>
          <a:custGeom>
            <a:avLst/>
            <a:gdLst/>
            <a:ahLst/>
            <a:cxnLst/>
            <a:rect l="l" t="t" r="r" b="b"/>
            <a:pathLst>
              <a:path w="1355725" h="154940">
                <a:moveTo>
                  <a:pt x="1355686" y="0"/>
                </a:moveTo>
                <a:lnTo>
                  <a:pt x="0" y="136118"/>
                </a:lnTo>
                <a:lnTo>
                  <a:pt x="155054" y="154537"/>
                </a:lnTo>
                <a:lnTo>
                  <a:pt x="1353286" y="15472"/>
                </a:lnTo>
                <a:lnTo>
                  <a:pt x="1355686" y="0"/>
                </a:lnTo>
                <a:close/>
              </a:path>
            </a:pathLst>
          </a:custGeom>
          <a:solidFill>
            <a:srgbClr val="D9DA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022357" y="7121156"/>
            <a:ext cx="354965" cy="299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50" b="0" i="0">
                <a:solidFill>
                  <a:srgbClr val="B2B3B3"/>
                </a:solidFill>
                <a:latin typeface="Century Gothic"/>
                <a:cs typeface="Century Gothic"/>
              </a:defRPr>
            </a:lvl1pPr>
          </a:lstStyle>
          <a:p>
            <a:pPr marL="25400">
              <a:lnSpc>
                <a:spcPts val="220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8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jpg"/><Relationship Id="rId5" Type="http://schemas.openxmlformats.org/officeDocument/2006/relationships/image" Target="../media/image25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.jp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692003" cy="42303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4167314"/>
            <a:ext cx="10692130" cy="135255"/>
          </a:xfrm>
          <a:custGeom>
            <a:avLst/>
            <a:gdLst/>
            <a:ahLst/>
            <a:cxnLst/>
            <a:rect l="l" t="t" r="r" b="b"/>
            <a:pathLst>
              <a:path w="10692130" h="135254">
                <a:moveTo>
                  <a:pt x="0" y="135102"/>
                </a:moveTo>
                <a:lnTo>
                  <a:pt x="10692003" y="135102"/>
                </a:lnTo>
                <a:lnTo>
                  <a:pt x="10692003" y="0"/>
                </a:lnTo>
                <a:lnTo>
                  <a:pt x="0" y="0"/>
                </a:lnTo>
                <a:lnTo>
                  <a:pt x="0" y="135102"/>
                </a:lnTo>
                <a:close/>
              </a:path>
            </a:pathLst>
          </a:custGeom>
          <a:solidFill>
            <a:srgbClr val="2271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725104" y="387654"/>
            <a:ext cx="8700820" cy="445869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83464" y="345176"/>
            <a:ext cx="8613395" cy="43712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94300" y="5073973"/>
            <a:ext cx="0" cy="1920875"/>
          </a:xfrm>
          <a:custGeom>
            <a:avLst/>
            <a:gdLst/>
            <a:ahLst/>
            <a:cxnLst/>
            <a:rect l="l" t="t" r="r" b="b"/>
            <a:pathLst>
              <a:path h="1920875">
                <a:moveTo>
                  <a:pt x="0" y="0"/>
                </a:moveTo>
                <a:lnTo>
                  <a:pt x="0" y="1920662"/>
                </a:lnTo>
              </a:path>
            </a:pathLst>
          </a:custGeom>
          <a:ln w="23774">
            <a:solidFill>
              <a:srgbClr val="9D9E9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593038" y="4959809"/>
            <a:ext cx="5505450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000" b="1" i="1" spc="10" dirty="0" smtClean="0">
                <a:solidFill>
                  <a:srgbClr val="E31E24"/>
                </a:solidFill>
                <a:latin typeface="Century Gothic"/>
                <a:cs typeface="Century Gothic"/>
              </a:rPr>
              <a:t>Тепличный комплекс в </a:t>
            </a:r>
            <a:r>
              <a:rPr lang="ru-RU" sz="2000" b="1" i="1" spc="10" dirty="0" err="1" smtClean="0">
                <a:solidFill>
                  <a:srgbClr val="E31E24"/>
                </a:solidFill>
                <a:latin typeface="Century Gothic"/>
                <a:cs typeface="Century Gothic"/>
              </a:rPr>
              <a:t>г.Усть</a:t>
            </a:r>
            <a:r>
              <a:rPr lang="ru-RU" sz="2000" b="1" i="1" spc="10" dirty="0" smtClean="0">
                <a:solidFill>
                  <a:srgbClr val="E31E24"/>
                </a:solidFill>
                <a:latin typeface="Century Gothic"/>
                <a:cs typeface="Century Gothic"/>
              </a:rPr>
              <a:t>-Катав </a:t>
            </a:r>
          </a:p>
          <a:p>
            <a:pPr marL="12700">
              <a:lnSpc>
                <a:spcPct val="100000"/>
              </a:lnSpc>
            </a:pPr>
            <a:r>
              <a:rPr lang="ru-RU" sz="2000" b="1" i="1" spc="10" dirty="0" smtClean="0">
                <a:solidFill>
                  <a:srgbClr val="E31E24"/>
                </a:solidFill>
                <a:latin typeface="Century Gothic"/>
                <a:cs typeface="Century Gothic"/>
              </a:rPr>
              <a:t>с </a:t>
            </a:r>
            <a:r>
              <a:rPr lang="ru-RU" sz="2000" b="1" i="1" spc="10" dirty="0" err="1" smtClean="0">
                <a:solidFill>
                  <a:srgbClr val="E31E24"/>
                </a:solidFill>
                <a:latin typeface="Century Gothic"/>
                <a:cs typeface="Century Gothic"/>
              </a:rPr>
              <a:t>досветкой</a:t>
            </a:r>
            <a:r>
              <a:rPr lang="ru-RU" sz="2000" b="1" i="1" spc="10" dirty="0" smtClean="0">
                <a:solidFill>
                  <a:srgbClr val="E31E24"/>
                </a:solidFill>
                <a:latin typeface="Century Gothic"/>
                <a:cs typeface="Century Gothic"/>
              </a:rPr>
              <a:t> - «Горный»</a:t>
            </a:r>
            <a:endParaRPr sz="2000" dirty="0">
              <a:latin typeface="Century Gothic"/>
              <a:cs typeface="Century Gothic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271997" y="5110632"/>
            <a:ext cx="1267017" cy="93386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18152" y="4959809"/>
            <a:ext cx="1450975" cy="1264285"/>
          </a:xfrm>
          <a:custGeom>
            <a:avLst/>
            <a:gdLst/>
            <a:ahLst/>
            <a:cxnLst/>
            <a:rect l="l" t="t" r="r" b="b"/>
            <a:pathLst>
              <a:path w="1450975" h="1264285">
                <a:moveTo>
                  <a:pt x="150091" y="0"/>
                </a:moveTo>
                <a:lnTo>
                  <a:pt x="1300793" y="0"/>
                </a:lnTo>
                <a:lnTo>
                  <a:pt x="1348100" y="7684"/>
                </a:lnTo>
                <a:lnTo>
                  <a:pt x="1389285" y="29058"/>
                </a:lnTo>
                <a:lnTo>
                  <a:pt x="1421825" y="61598"/>
                </a:lnTo>
                <a:lnTo>
                  <a:pt x="1443198" y="102783"/>
                </a:lnTo>
                <a:lnTo>
                  <a:pt x="1450883" y="150090"/>
                </a:lnTo>
                <a:lnTo>
                  <a:pt x="1450883" y="1114119"/>
                </a:lnTo>
                <a:lnTo>
                  <a:pt x="1443198" y="1161426"/>
                </a:lnTo>
                <a:lnTo>
                  <a:pt x="1421825" y="1202610"/>
                </a:lnTo>
                <a:lnTo>
                  <a:pt x="1389285" y="1235150"/>
                </a:lnTo>
                <a:lnTo>
                  <a:pt x="1348100" y="1256524"/>
                </a:lnTo>
                <a:lnTo>
                  <a:pt x="1300793" y="1264209"/>
                </a:lnTo>
                <a:lnTo>
                  <a:pt x="150091" y="1264209"/>
                </a:lnTo>
                <a:lnTo>
                  <a:pt x="102783" y="1256524"/>
                </a:lnTo>
                <a:lnTo>
                  <a:pt x="61598" y="1235150"/>
                </a:lnTo>
                <a:lnTo>
                  <a:pt x="29058" y="1202610"/>
                </a:lnTo>
                <a:lnTo>
                  <a:pt x="7684" y="1161426"/>
                </a:lnTo>
                <a:lnTo>
                  <a:pt x="0" y="1114119"/>
                </a:lnTo>
                <a:lnTo>
                  <a:pt x="0" y="150090"/>
                </a:lnTo>
                <a:lnTo>
                  <a:pt x="7684" y="102783"/>
                </a:lnTo>
                <a:lnTo>
                  <a:pt x="29057" y="61598"/>
                </a:lnTo>
                <a:lnTo>
                  <a:pt x="61597" y="29058"/>
                </a:lnTo>
                <a:lnTo>
                  <a:pt x="102782" y="7684"/>
                </a:lnTo>
                <a:lnTo>
                  <a:pt x="150091" y="0"/>
                </a:lnTo>
                <a:close/>
              </a:path>
            </a:pathLst>
          </a:custGeom>
          <a:ln w="61698">
            <a:solidFill>
              <a:srgbClr val="79A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18148" y="4959819"/>
            <a:ext cx="1450975" cy="1264285"/>
          </a:xfrm>
          <a:custGeom>
            <a:avLst/>
            <a:gdLst/>
            <a:ahLst/>
            <a:cxnLst/>
            <a:rect l="l" t="t" r="r" b="b"/>
            <a:pathLst>
              <a:path w="1450975" h="1264285">
                <a:moveTo>
                  <a:pt x="1300783" y="0"/>
                </a:moveTo>
                <a:lnTo>
                  <a:pt x="150091" y="0"/>
                </a:lnTo>
                <a:lnTo>
                  <a:pt x="102781" y="7684"/>
                </a:lnTo>
                <a:lnTo>
                  <a:pt x="61596" y="29056"/>
                </a:lnTo>
                <a:lnTo>
                  <a:pt x="29057" y="61595"/>
                </a:lnTo>
                <a:lnTo>
                  <a:pt x="7684" y="102780"/>
                </a:lnTo>
                <a:lnTo>
                  <a:pt x="0" y="150088"/>
                </a:lnTo>
                <a:lnTo>
                  <a:pt x="0" y="1114107"/>
                </a:lnTo>
                <a:lnTo>
                  <a:pt x="7684" y="1161417"/>
                </a:lnTo>
                <a:lnTo>
                  <a:pt x="29058" y="1202604"/>
                </a:lnTo>
                <a:lnTo>
                  <a:pt x="61598" y="1235147"/>
                </a:lnTo>
                <a:lnTo>
                  <a:pt x="102783" y="1256523"/>
                </a:lnTo>
                <a:lnTo>
                  <a:pt x="150091" y="1264208"/>
                </a:lnTo>
                <a:lnTo>
                  <a:pt x="1300783" y="1264208"/>
                </a:lnTo>
                <a:lnTo>
                  <a:pt x="1348091" y="1256523"/>
                </a:lnTo>
                <a:lnTo>
                  <a:pt x="1389276" y="1235147"/>
                </a:lnTo>
                <a:lnTo>
                  <a:pt x="1421815" y="1202604"/>
                </a:lnTo>
                <a:lnTo>
                  <a:pt x="1443187" y="1161417"/>
                </a:lnTo>
                <a:lnTo>
                  <a:pt x="1450872" y="1114107"/>
                </a:lnTo>
                <a:lnTo>
                  <a:pt x="1450872" y="150088"/>
                </a:lnTo>
                <a:lnTo>
                  <a:pt x="1443187" y="102780"/>
                </a:lnTo>
                <a:lnTo>
                  <a:pt x="1421815" y="61595"/>
                </a:lnTo>
                <a:lnTo>
                  <a:pt x="1389276" y="29056"/>
                </a:lnTo>
                <a:lnTo>
                  <a:pt x="1348091" y="7684"/>
                </a:lnTo>
                <a:lnTo>
                  <a:pt x="1300783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9814" y="6357426"/>
            <a:ext cx="3052445" cy="917575"/>
          </a:xfrm>
          <a:custGeom>
            <a:avLst/>
            <a:gdLst/>
            <a:ahLst/>
            <a:cxnLst/>
            <a:rect l="l" t="t" r="r" b="b"/>
            <a:pathLst>
              <a:path w="3052445" h="917575">
                <a:moveTo>
                  <a:pt x="150087" y="0"/>
                </a:moveTo>
                <a:lnTo>
                  <a:pt x="2901761" y="0"/>
                </a:lnTo>
                <a:lnTo>
                  <a:pt x="2949074" y="7685"/>
                </a:lnTo>
                <a:lnTo>
                  <a:pt x="2990262" y="29059"/>
                </a:lnTo>
                <a:lnTo>
                  <a:pt x="3022804" y="61600"/>
                </a:lnTo>
                <a:lnTo>
                  <a:pt x="3044178" y="102785"/>
                </a:lnTo>
                <a:lnTo>
                  <a:pt x="3051863" y="150092"/>
                </a:lnTo>
                <a:lnTo>
                  <a:pt x="3051863" y="767135"/>
                </a:lnTo>
                <a:lnTo>
                  <a:pt x="3044178" y="814442"/>
                </a:lnTo>
                <a:lnTo>
                  <a:pt x="3022804" y="855627"/>
                </a:lnTo>
                <a:lnTo>
                  <a:pt x="2990262" y="888168"/>
                </a:lnTo>
                <a:lnTo>
                  <a:pt x="2949074" y="909541"/>
                </a:lnTo>
                <a:lnTo>
                  <a:pt x="2901761" y="917226"/>
                </a:lnTo>
                <a:lnTo>
                  <a:pt x="150087" y="917226"/>
                </a:lnTo>
                <a:lnTo>
                  <a:pt x="102781" y="909542"/>
                </a:lnTo>
                <a:lnTo>
                  <a:pt x="61597" y="888169"/>
                </a:lnTo>
                <a:lnTo>
                  <a:pt x="29057" y="855629"/>
                </a:lnTo>
                <a:lnTo>
                  <a:pt x="7684" y="814444"/>
                </a:lnTo>
                <a:lnTo>
                  <a:pt x="0" y="767135"/>
                </a:lnTo>
                <a:lnTo>
                  <a:pt x="0" y="150092"/>
                </a:lnTo>
                <a:lnTo>
                  <a:pt x="7684" y="102784"/>
                </a:lnTo>
                <a:lnTo>
                  <a:pt x="29057" y="61599"/>
                </a:lnTo>
                <a:lnTo>
                  <a:pt x="61596" y="29058"/>
                </a:lnTo>
                <a:lnTo>
                  <a:pt x="102780" y="7685"/>
                </a:lnTo>
                <a:lnTo>
                  <a:pt x="150087" y="0"/>
                </a:lnTo>
                <a:close/>
              </a:path>
            </a:pathLst>
          </a:custGeom>
          <a:ln w="61698">
            <a:solidFill>
              <a:srgbClr val="79A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9810" y="6357432"/>
            <a:ext cx="3052445" cy="917575"/>
          </a:xfrm>
          <a:custGeom>
            <a:avLst/>
            <a:gdLst/>
            <a:ahLst/>
            <a:cxnLst/>
            <a:rect l="l" t="t" r="r" b="b"/>
            <a:pathLst>
              <a:path w="3052445" h="917575">
                <a:moveTo>
                  <a:pt x="2901751" y="0"/>
                </a:moveTo>
                <a:lnTo>
                  <a:pt x="150088" y="0"/>
                </a:lnTo>
                <a:lnTo>
                  <a:pt x="102779" y="7685"/>
                </a:lnTo>
                <a:lnTo>
                  <a:pt x="61595" y="29059"/>
                </a:lnTo>
                <a:lnTo>
                  <a:pt x="29056" y="61600"/>
                </a:lnTo>
                <a:lnTo>
                  <a:pt x="7684" y="102784"/>
                </a:lnTo>
                <a:lnTo>
                  <a:pt x="0" y="150091"/>
                </a:lnTo>
                <a:lnTo>
                  <a:pt x="0" y="767132"/>
                </a:lnTo>
                <a:lnTo>
                  <a:pt x="7684" y="814441"/>
                </a:lnTo>
                <a:lnTo>
                  <a:pt x="29058" y="855626"/>
                </a:lnTo>
                <a:lnTo>
                  <a:pt x="61598" y="888165"/>
                </a:lnTo>
                <a:lnTo>
                  <a:pt x="102782" y="909538"/>
                </a:lnTo>
                <a:lnTo>
                  <a:pt x="150088" y="917223"/>
                </a:lnTo>
                <a:lnTo>
                  <a:pt x="2901751" y="917223"/>
                </a:lnTo>
                <a:lnTo>
                  <a:pt x="2949060" y="909538"/>
                </a:lnTo>
                <a:lnTo>
                  <a:pt x="2990244" y="888164"/>
                </a:lnTo>
                <a:lnTo>
                  <a:pt x="3022783" y="855624"/>
                </a:lnTo>
                <a:lnTo>
                  <a:pt x="3044156" y="814439"/>
                </a:lnTo>
                <a:lnTo>
                  <a:pt x="3051840" y="767132"/>
                </a:lnTo>
                <a:lnTo>
                  <a:pt x="3051840" y="150091"/>
                </a:lnTo>
                <a:lnTo>
                  <a:pt x="3044155" y="102783"/>
                </a:lnTo>
                <a:lnTo>
                  <a:pt x="3022782" y="61598"/>
                </a:lnTo>
                <a:lnTo>
                  <a:pt x="2990242" y="29058"/>
                </a:lnTo>
                <a:lnTo>
                  <a:pt x="2949058" y="7684"/>
                </a:lnTo>
                <a:lnTo>
                  <a:pt x="2901751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28378" y="5021421"/>
            <a:ext cx="830412" cy="114098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179941" y="4928960"/>
            <a:ext cx="1512585" cy="132590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32164" y="6458851"/>
            <a:ext cx="2427443" cy="73823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593038" y="5852290"/>
            <a:ext cx="795032" cy="79504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5593038" y="5852290"/>
            <a:ext cx="795020" cy="795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50">
              <a:latin typeface="Times New Roman"/>
              <a:cs typeface="Times New Roman"/>
            </a:endParaRPr>
          </a:p>
          <a:p>
            <a:pPr marL="121285">
              <a:lnSpc>
                <a:spcPct val="100000"/>
              </a:lnSpc>
            </a:pPr>
            <a:r>
              <a:rPr sz="950" b="1" spc="-5" dirty="0">
                <a:solidFill>
                  <a:srgbClr val="FEFEFE"/>
                </a:solidFill>
                <a:latin typeface="Segoe UI"/>
                <a:cs typeface="Segoe UI"/>
              </a:rPr>
              <a:t>контроль</a:t>
            </a:r>
            <a:endParaRPr sz="950">
              <a:latin typeface="Segoe UI"/>
              <a:cs typeface="Segoe U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797123" y="5836542"/>
            <a:ext cx="805180" cy="805180"/>
          </a:xfrm>
          <a:custGeom>
            <a:avLst/>
            <a:gdLst/>
            <a:ahLst/>
            <a:cxnLst/>
            <a:rect l="l" t="t" r="r" b="b"/>
            <a:pathLst>
              <a:path w="805179" h="805179">
                <a:moveTo>
                  <a:pt x="0" y="805013"/>
                </a:moveTo>
                <a:lnTo>
                  <a:pt x="805014" y="805013"/>
                </a:lnTo>
                <a:lnTo>
                  <a:pt x="805014" y="0"/>
                </a:lnTo>
                <a:lnTo>
                  <a:pt x="0" y="0"/>
                </a:lnTo>
                <a:lnTo>
                  <a:pt x="0" y="805013"/>
                </a:lnTo>
                <a:close/>
              </a:path>
            </a:pathLst>
          </a:custGeom>
          <a:solidFill>
            <a:srgbClr val="EF7F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890466" y="5849458"/>
            <a:ext cx="805014" cy="80501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715286" y="5842105"/>
            <a:ext cx="795020" cy="795655"/>
          </a:xfrm>
          <a:custGeom>
            <a:avLst/>
            <a:gdLst/>
            <a:ahLst/>
            <a:cxnLst/>
            <a:rect l="l" t="t" r="r" b="b"/>
            <a:pathLst>
              <a:path w="795020" h="795654">
                <a:moveTo>
                  <a:pt x="0" y="795037"/>
                </a:moveTo>
                <a:lnTo>
                  <a:pt x="795032" y="795037"/>
                </a:lnTo>
                <a:lnTo>
                  <a:pt x="795032" y="0"/>
                </a:lnTo>
                <a:lnTo>
                  <a:pt x="0" y="0"/>
                </a:lnTo>
                <a:lnTo>
                  <a:pt x="0" y="795037"/>
                </a:lnTo>
                <a:close/>
              </a:path>
            </a:pathLst>
          </a:custGeom>
          <a:solidFill>
            <a:srgbClr val="F7A7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862477" y="5901896"/>
            <a:ext cx="674370" cy="674370"/>
          </a:xfrm>
          <a:custGeom>
            <a:avLst/>
            <a:gdLst/>
            <a:ahLst/>
            <a:cxnLst/>
            <a:rect l="l" t="t" r="r" b="b"/>
            <a:pathLst>
              <a:path w="674370" h="674370">
                <a:moveTo>
                  <a:pt x="530491" y="0"/>
                </a:moveTo>
                <a:lnTo>
                  <a:pt x="0" y="0"/>
                </a:lnTo>
                <a:lnTo>
                  <a:pt x="0" y="530485"/>
                </a:lnTo>
                <a:lnTo>
                  <a:pt x="7353" y="575859"/>
                </a:lnTo>
                <a:lnTo>
                  <a:pt x="27814" y="615329"/>
                </a:lnTo>
                <a:lnTo>
                  <a:pt x="58981" y="646493"/>
                </a:lnTo>
                <a:lnTo>
                  <a:pt x="98452" y="666952"/>
                </a:lnTo>
                <a:lnTo>
                  <a:pt x="143827" y="674305"/>
                </a:lnTo>
                <a:lnTo>
                  <a:pt x="674319" y="674305"/>
                </a:lnTo>
                <a:lnTo>
                  <a:pt x="674319" y="143814"/>
                </a:lnTo>
                <a:lnTo>
                  <a:pt x="666965" y="98441"/>
                </a:lnTo>
                <a:lnTo>
                  <a:pt x="646504" y="58973"/>
                </a:lnTo>
                <a:lnTo>
                  <a:pt x="615337" y="27810"/>
                </a:lnTo>
                <a:lnTo>
                  <a:pt x="575866" y="7352"/>
                </a:lnTo>
                <a:lnTo>
                  <a:pt x="530491" y="0"/>
                </a:lnTo>
                <a:close/>
              </a:path>
            </a:pathLst>
          </a:custGeom>
          <a:solidFill>
            <a:srgbClr val="EF7F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862477" y="5901896"/>
            <a:ext cx="674370" cy="674370"/>
          </a:xfrm>
          <a:custGeom>
            <a:avLst/>
            <a:gdLst/>
            <a:ahLst/>
            <a:cxnLst/>
            <a:rect l="l" t="t" r="r" b="b"/>
            <a:pathLst>
              <a:path w="674370" h="674370">
                <a:moveTo>
                  <a:pt x="0" y="0"/>
                </a:moveTo>
                <a:lnTo>
                  <a:pt x="530491" y="0"/>
                </a:lnTo>
                <a:lnTo>
                  <a:pt x="575866" y="7352"/>
                </a:lnTo>
                <a:lnTo>
                  <a:pt x="615337" y="27810"/>
                </a:lnTo>
                <a:lnTo>
                  <a:pt x="646504" y="58973"/>
                </a:lnTo>
                <a:lnTo>
                  <a:pt x="666965" y="98441"/>
                </a:lnTo>
                <a:lnTo>
                  <a:pt x="674319" y="143814"/>
                </a:lnTo>
                <a:lnTo>
                  <a:pt x="674319" y="674305"/>
                </a:lnTo>
                <a:lnTo>
                  <a:pt x="143827" y="674305"/>
                </a:lnTo>
                <a:lnTo>
                  <a:pt x="98452" y="666952"/>
                </a:lnTo>
                <a:lnTo>
                  <a:pt x="58981" y="646493"/>
                </a:lnTo>
                <a:lnTo>
                  <a:pt x="27814" y="615329"/>
                </a:lnTo>
                <a:lnTo>
                  <a:pt x="7353" y="575859"/>
                </a:lnTo>
                <a:lnTo>
                  <a:pt x="0" y="530485"/>
                </a:lnTo>
                <a:lnTo>
                  <a:pt x="0" y="0"/>
                </a:lnTo>
                <a:close/>
              </a:path>
            </a:pathLst>
          </a:custGeom>
          <a:ln w="27000">
            <a:solidFill>
              <a:srgbClr val="FEFE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775649" y="5902468"/>
            <a:ext cx="674370" cy="674370"/>
          </a:xfrm>
          <a:custGeom>
            <a:avLst/>
            <a:gdLst/>
            <a:ahLst/>
            <a:cxnLst/>
            <a:rect l="l" t="t" r="r" b="b"/>
            <a:pathLst>
              <a:path w="674370" h="674370">
                <a:moveTo>
                  <a:pt x="0" y="0"/>
                </a:moveTo>
                <a:lnTo>
                  <a:pt x="530491" y="0"/>
                </a:lnTo>
                <a:lnTo>
                  <a:pt x="575865" y="7352"/>
                </a:lnTo>
                <a:lnTo>
                  <a:pt x="615333" y="27811"/>
                </a:lnTo>
                <a:lnTo>
                  <a:pt x="646496" y="58976"/>
                </a:lnTo>
                <a:lnTo>
                  <a:pt x="666953" y="98447"/>
                </a:lnTo>
                <a:lnTo>
                  <a:pt x="674306" y="143827"/>
                </a:lnTo>
                <a:lnTo>
                  <a:pt x="674306" y="674310"/>
                </a:lnTo>
                <a:lnTo>
                  <a:pt x="143814" y="674310"/>
                </a:lnTo>
                <a:lnTo>
                  <a:pt x="98441" y="666957"/>
                </a:lnTo>
                <a:lnTo>
                  <a:pt x="58973" y="646498"/>
                </a:lnTo>
                <a:lnTo>
                  <a:pt x="27810" y="615333"/>
                </a:lnTo>
                <a:lnTo>
                  <a:pt x="7352" y="575864"/>
                </a:lnTo>
                <a:lnTo>
                  <a:pt x="0" y="530490"/>
                </a:lnTo>
                <a:lnTo>
                  <a:pt x="0" y="0"/>
                </a:lnTo>
                <a:close/>
              </a:path>
            </a:pathLst>
          </a:custGeom>
          <a:ln w="27000">
            <a:solidFill>
              <a:srgbClr val="FEFE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989301" y="6030408"/>
            <a:ext cx="247015" cy="247015"/>
          </a:xfrm>
          <a:custGeom>
            <a:avLst/>
            <a:gdLst/>
            <a:ahLst/>
            <a:cxnLst/>
            <a:rect l="l" t="t" r="r" b="b"/>
            <a:pathLst>
              <a:path w="247014" h="247014">
                <a:moveTo>
                  <a:pt x="123507" y="247002"/>
                </a:moveTo>
                <a:lnTo>
                  <a:pt x="171575" y="237298"/>
                </a:lnTo>
                <a:lnTo>
                  <a:pt x="210829" y="210834"/>
                </a:lnTo>
                <a:lnTo>
                  <a:pt x="237296" y="171580"/>
                </a:lnTo>
                <a:lnTo>
                  <a:pt x="247002" y="123507"/>
                </a:lnTo>
                <a:lnTo>
                  <a:pt x="237296" y="75432"/>
                </a:lnTo>
                <a:lnTo>
                  <a:pt x="210829" y="36174"/>
                </a:lnTo>
                <a:lnTo>
                  <a:pt x="171575" y="9705"/>
                </a:lnTo>
                <a:lnTo>
                  <a:pt x="123507" y="0"/>
                </a:lnTo>
                <a:lnTo>
                  <a:pt x="75432" y="9705"/>
                </a:lnTo>
                <a:lnTo>
                  <a:pt x="36174" y="36174"/>
                </a:lnTo>
                <a:lnTo>
                  <a:pt x="9705" y="75432"/>
                </a:lnTo>
                <a:lnTo>
                  <a:pt x="0" y="123507"/>
                </a:lnTo>
                <a:lnTo>
                  <a:pt x="9705" y="171580"/>
                </a:lnTo>
                <a:lnTo>
                  <a:pt x="36174" y="210834"/>
                </a:lnTo>
                <a:lnTo>
                  <a:pt x="75432" y="237298"/>
                </a:lnTo>
                <a:lnTo>
                  <a:pt x="123507" y="247002"/>
                </a:lnTo>
                <a:close/>
              </a:path>
            </a:pathLst>
          </a:custGeom>
          <a:ln w="50800">
            <a:solidFill>
              <a:srgbClr val="FEFE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063584" y="6104690"/>
            <a:ext cx="99060" cy="99060"/>
          </a:xfrm>
          <a:custGeom>
            <a:avLst/>
            <a:gdLst/>
            <a:ahLst/>
            <a:cxnLst/>
            <a:rect l="l" t="t" r="r" b="b"/>
            <a:pathLst>
              <a:path w="99060" h="99060">
                <a:moveTo>
                  <a:pt x="49225" y="0"/>
                </a:moveTo>
                <a:lnTo>
                  <a:pt x="30062" y="3867"/>
                </a:lnTo>
                <a:lnTo>
                  <a:pt x="14416" y="14416"/>
                </a:lnTo>
                <a:lnTo>
                  <a:pt x="3867" y="30062"/>
                </a:lnTo>
                <a:lnTo>
                  <a:pt x="0" y="49225"/>
                </a:lnTo>
                <a:lnTo>
                  <a:pt x="3867" y="68387"/>
                </a:lnTo>
                <a:lnTo>
                  <a:pt x="14416" y="84034"/>
                </a:lnTo>
                <a:lnTo>
                  <a:pt x="30062" y="94582"/>
                </a:lnTo>
                <a:lnTo>
                  <a:pt x="49225" y="98450"/>
                </a:lnTo>
                <a:lnTo>
                  <a:pt x="68387" y="94582"/>
                </a:lnTo>
                <a:lnTo>
                  <a:pt x="84034" y="84034"/>
                </a:lnTo>
                <a:lnTo>
                  <a:pt x="94582" y="68387"/>
                </a:lnTo>
                <a:lnTo>
                  <a:pt x="98450" y="49225"/>
                </a:lnTo>
                <a:lnTo>
                  <a:pt x="94582" y="30062"/>
                </a:lnTo>
                <a:lnTo>
                  <a:pt x="84034" y="14416"/>
                </a:lnTo>
                <a:lnTo>
                  <a:pt x="68387" y="3867"/>
                </a:lnTo>
                <a:lnTo>
                  <a:pt x="49225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063584" y="6104690"/>
            <a:ext cx="99060" cy="99060"/>
          </a:xfrm>
          <a:custGeom>
            <a:avLst/>
            <a:gdLst/>
            <a:ahLst/>
            <a:cxnLst/>
            <a:rect l="l" t="t" r="r" b="b"/>
            <a:pathLst>
              <a:path w="99060" h="99060">
                <a:moveTo>
                  <a:pt x="49225" y="98450"/>
                </a:moveTo>
                <a:lnTo>
                  <a:pt x="68387" y="94582"/>
                </a:lnTo>
                <a:lnTo>
                  <a:pt x="84034" y="84034"/>
                </a:lnTo>
                <a:lnTo>
                  <a:pt x="94582" y="68387"/>
                </a:lnTo>
                <a:lnTo>
                  <a:pt x="98450" y="49225"/>
                </a:lnTo>
                <a:lnTo>
                  <a:pt x="94582" y="30062"/>
                </a:lnTo>
                <a:lnTo>
                  <a:pt x="84034" y="14416"/>
                </a:lnTo>
                <a:lnTo>
                  <a:pt x="68387" y="3867"/>
                </a:lnTo>
                <a:lnTo>
                  <a:pt x="49225" y="0"/>
                </a:lnTo>
                <a:lnTo>
                  <a:pt x="30062" y="3867"/>
                </a:lnTo>
                <a:lnTo>
                  <a:pt x="14416" y="14416"/>
                </a:lnTo>
                <a:lnTo>
                  <a:pt x="3867" y="30062"/>
                </a:lnTo>
                <a:lnTo>
                  <a:pt x="0" y="49225"/>
                </a:lnTo>
                <a:lnTo>
                  <a:pt x="3867" y="68387"/>
                </a:lnTo>
                <a:lnTo>
                  <a:pt x="14416" y="84034"/>
                </a:lnTo>
                <a:lnTo>
                  <a:pt x="30062" y="94582"/>
                </a:lnTo>
                <a:lnTo>
                  <a:pt x="49225" y="98450"/>
                </a:lnTo>
                <a:close/>
              </a:path>
            </a:pathLst>
          </a:custGeom>
          <a:ln w="50800">
            <a:solidFill>
              <a:srgbClr val="FEFE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6715286" y="5842105"/>
            <a:ext cx="795020" cy="795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04139">
              <a:lnSpc>
                <a:spcPct val="100000"/>
              </a:lnSpc>
            </a:pPr>
            <a:r>
              <a:rPr sz="1000" b="1" spc="15" dirty="0">
                <a:solidFill>
                  <a:srgbClr val="FEFEFE"/>
                </a:solidFill>
                <a:latin typeface="Segoe UI"/>
                <a:cs typeface="Segoe UI"/>
              </a:rPr>
              <a:t>Досветка</a:t>
            </a:r>
            <a:endParaRPr sz="1000">
              <a:latin typeface="Segoe UI"/>
              <a:cs typeface="Segoe U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8111651" y="6123410"/>
            <a:ext cx="177800" cy="318135"/>
          </a:xfrm>
          <a:custGeom>
            <a:avLst/>
            <a:gdLst/>
            <a:ahLst/>
            <a:cxnLst/>
            <a:rect l="l" t="t" r="r" b="b"/>
            <a:pathLst>
              <a:path w="177800" h="318135">
                <a:moveTo>
                  <a:pt x="90843" y="0"/>
                </a:moveTo>
                <a:lnTo>
                  <a:pt x="77140" y="22017"/>
                </a:lnTo>
                <a:lnTo>
                  <a:pt x="53864" y="57143"/>
                </a:lnTo>
                <a:lnTo>
                  <a:pt x="28355" y="103038"/>
                </a:lnTo>
                <a:lnTo>
                  <a:pt x="7954" y="157363"/>
                </a:lnTo>
                <a:lnTo>
                  <a:pt x="0" y="217779"/>
                </a:lnTo>
                <a:lnTo>
                  <a:pt x="10125" y="267471"/>
                </a:lnTo>
                <a:lnTo>
                  <a:pt x="35178" y="300330"/>
                </a:lnTo>
                <a:lnTo>
                  <a:pt x="69194" y="316890"/>
                </a:lnTo>
                <a:lnTo>
                  <a:pt x="106205" y="317688"/>
                </a:lnTo>
                <a:lnTo>
                  <a:pt x="140247" y="303260"/>
                </a:lnTo>
                <a:lnTo>
                  <a:pt x="165353" y="274142"/>
                </a:lnTo>
                <a:lnTo>
                  <a:pt x="169290" y="265286"/>
                </a:lnTo>
                <a:lnTo>
                  <a:pt x="174252" y="248132"/>
                </a:lnTo>
                <a:lnTo>
                  <a:pt x="145173" y="248132"/>
                </a:lnTo>
                <a:lnTo>
                  <a:pt x="136112" y="240660"/>
                </a:lnTo>
                <a:lnTo>
                  <a:pt x="132130" y="230903"/>
                </a:lnTo>
                <a:lnTo>
                  <a:pt x="131225" y="218419"/>
                </a:lnTo>
                <a:lnTo>
                  <a:pt x="131269" y="214351"/>
                </a:lnTo>
                <a:lnTo>
                  <a:pt x="131277" y="199515"/>
                </a:lnTo>
                <a:lnTo>
                  <a:pt x="130819" y="186699"/>
                </a:lnTo>
                <a:lnTo>
                  <a:pt x="129305" y="174004"/>
                </a:lnTo>
                <a:lnTo>
                  <a:pt x="127275" y="161968"/>
                </a:lnTo>
                <a:lnTo>
                  <a:pt x="125158" y="147878"/>
                </a:lnTo>
                <a:lnTo>
                  <a:pt x="153424" y="147878"/>
                </a:lnTo>
                <a:lnTo>
                  <a:pt x="151827" y="144969"/>
                </a:lnTo>
                <a:lnTo>
                  <a:pt x="140350" y="125858"/>
                </a:lnTo>
                <a:lnTo>
                  <a:pt x="128574" y="106998"/>
                </a:lnTo>
                <a:lnTo>
                  <a:pt x="116687" y="87731"/>
                </a:lnTo>
                <a:lnTo>
                  <a:pt x="112509" y="79006"/>
                </a:lnTo>
                <a:lnTo>
                  <a:pt x="105587" y="61371"/>
                </a:lnTo>
                <a:lnTo>
                  <a:pt x="102725" y="52119"/>
                </a:lnTo>
                <a:lnTo>
                  <a:pt x="101205" y="42583"/>
                </a:lnTo>
                <a:lnTo>
                  <a:pt x="98602" y="42583"/>
                </a:lnTo>
                <a:lnTo>
                  <a:pt x="96545" y="32169"/>
                </a:lnTo>
                <a:lnTo>
                  <a:pt x="96278" y="24422"/>
                </a:lnTo>
                <a:lnTo>
                  <a:pt x="96276" y="22017"/>
                </a:lnTo>
                <a:lnTo>
                  <a:pt x="96538" y="5600"/>
                </a:lnTo>
                <a:lnTo>
                  <a:pt x="96680" y="234"/>
                </a:lnTo>
                <a:lnTo>
                  <a:pt x="95264" y="234"/>
                </a:lnTo>
                <a:lnTo>
                  <a:pt x="90843" y="0"/>
                </a:lnTo>
                <a:close/>
              </a:path>
              <a:path w="177800" h="318135">
                <a:moveTo>
                  <a:pt x="153424" y="147878"/>
                </a:moveTo>
                <a:lnTo>
                  <a:pt x="125158" y="147878"/>
                </a:lnTo>
                <a:lnTo>
                  <a:pt x="142385" y="170599"/>
                </a:lnTo>
                <a:lnTo>
                  <a:pt x="152696" y="199515"/>
                </a:lnTo>
                <a:lnTo>
                  <a:pt x="154242" y="227676"/>
                </a:lnTo>
                <a:lnTo>
                  <a:pt x="145173" y="248132"/>
                </a:lnTo>
                <a:lnTo>
                  <a:pt x="174252" y="248132"/>
                </a:lnTo>
                <a:lnTo>
                  <a:pt x="176701" y="239666"/>
                </a:lnTo>
                <a:lnTo>
                  <a:pt x="177701" y="214351"/>
                </a:lnTo>
                <a:lnTo>
                  <a:pt x="172877" y="189428"/>
                </a:lnTo>
                <a:lnTo>
                  <a:pt x="162813" y="164985"/>
                </a:lnTo>
                <a:lnTo>
                  <a:pt x="153424" y="147878"/>
                </a:lnTo>
                <a:close/>
              </a:path>
              <a:path w="177800" h="318135">
                <a:moveTo>
                  <a:pt x="98107" y="38849"/>
                </a:moveTo>
                <a:lnTo>
                  <a:pt x="98602" y="42583"/>
                </a:lnTo>
                <a:lnTo>
                  <a:pt x="101205" y="42583"/>
                </a:lnTo>
                <a:lnTo>
                  <a:pt x="101180" y="42430"/>
                </a:lnTo>
                <a:lnTo>
                  <a:pt x="98107" y="38849"/>
                </a:lnTo>
                <a:close/>
              </a:path>
              <a:path w="177800" h="318135">
                <a:moveTo>
                  <a:pt x="96683" y="107"/>
                </a:moveTo>
                <a:lnTo>
                  <a:pt x="95264" y="234"/>
                </a:lnTo>
                <a:lnTo>
                  <a:pt x="96680" y="234"/>
                </a:lnTo>
                <a:close/>
              </a:path>
            </a:pathLst>
          </a:custGeom>
          <a:solidFill>
            <a:srgbClr val="008D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8102227" y="5939603"/>
            <a:ext cx="230504" cy="191135"/>
          </a:xfrm>
          <a:custGeom>
            <a:avLst/>
            <a:gdLst/>
            <a:ahLst/>
            <a:cxnLst/>
            <a:rect l="l" t="t" r="r" b="b"/>
            <a:pathLst>
              <a:path w="230504" h="191135">
                <a:moveTo>
                  <a:pt x="180772" y="115353"/>
                </a:moveTo>
                <a:lnTo>
                  <a:pt x="137004" y="143413"/>
                </a:lnTo>
                <a:lnTo>
                  <a:pt x="117767" y="190779"/>
                </a:lnTo>
                <a:lnTo>
                  <a:pt x="146176" y="189588"/>
                </a:lnTo>
                <a:lnTo>
                  <a:pt x="161285" y="187294"/>
                </a:lnTo>
                <a:lnTo>
                  <a:pt x="170957" y="177754"/>
                </a:lnTo>
                <a:lnTo>
                  <a:pt x="183057" y="154825"/>
                </a:lnTo>
                <a:lnTo>
                  <a:pt x="197015" y="131668"/>
                </a:lnTo>
                <a:lnTo>
                  <a:pt x="207075" y="120548"/>
                </a:lnTo>
                <a:lnTo>
                  <a:pt x="179260" y="120548"/>
                </a:lnTo>
                <a:lnTo>
                  <a:pt x="180772" y="115353"/>
                </a:lnTo>
                <a:close/>
              </a:path>
              <a:path w="230504" h="191135">
                <a:moveTo>
                  <a:pt x="0" y="0"/>
                </a:moveTo>
                <a:lnTo>
                  <a:pt x="4042" y="8119"/>
                </a:lnTo>
                <a:lnTo>
                  <a:pt x="11069" y="19324"/>
                </a:lnTo>
                <a:lnTo>
                  <a:pt x="18861" y="31598"/>
                </a:lnTo>
                <a:lnTo>
                  <a:pt x="25196" y="42925"/>
                </a:lnTo>
                <a:lnTo>
                  <a:pt x="35903" y="76598"/>
                </a:lnTo>
                <a:lnTo>
                  <a:pt x="39638" y="105587"/>
                </a:lnTo>
                <a:lnTo>
                  <a:pt x="45147" y="129318"/>
                </a:lnTo>
                <a:lnTo>
                  <a:pt x="61175" y="147218"/>
                </a:lnTo>
                <a:lnTo>
                  <a:pt x="67650" y="150573"/>
                </a:lnTo>
                <a:lnTo>
                  <a:pt x="73682" y="152742"/>
                </a:lnTo>
                <a:lnTo>
                  <a:pt x="79899" y="154540"/>
                </a:lnTo>
                <a:lnTo>
                  <a:pt x="86931" y="156781"/>
                </a:lnTo>
                <a:lnTo>
                  <a:pt x="94561" y="159858"/>
                </a:lnTo>
                <a:lnTo>
                  <a:pt x="100222" y="162718"/>
                </a:lnTo>
                <a:lnTo>
                  <a:pt x="105387" y="165579"/>
                </a:lnTo>
                <a:lnTo>
                  <a:pt x="111531" y="168655"/>
                </a:lnTo>
                <a:lnTo>
                  <a:pt x="111268" y="125072"/>
                </a:lnTo>
                <a:lnTo>
                  <a:pt x="100399" y="82067"/>
                </a:lnTo>
                <a:lnTo>
                  <a:pt x="78916" y="47065"/>
                </a:lnTo>
                <a:lnTo>
                  <a:pt x="46824" y="27558"/>
                </a:lnTo>
                <a:lnTo>
                  <a:pt x="44517" y="25768"/>
                </a:lnTo>
                <a:lnTo>
                  <a:pt x="41567" y="25768"/>
                </a:lnTo>
                <a:lnTo>
                  <a:pt x="40703" y="22809"/>
                </a:lnTo>
                <a:lnTo>
                  <a:pt x="42650" y="22809"/>
                </a:lnTo>
                <a:lnTo>
                  <a:pt x="44462" y="17856"/>
                </a:lnTo>
                <a:lnTo>
                  <a:pt x="46939" y="17729"/>
                </a:lnTo>
                <a:lnTo>
                  <a:pt x="45783" y="14363"/>
                </a:lnTo>
                <a:lnTo>
                  <a:pt x="74683" y="14363"/>
                </a:lnTo>
                <a:lnTo>
                  <a:pt x="44561" y="2795"/>
                </a:lnTo>
                <a:lnTo>
                  <a:pt x="0" y="0"/>
                </a:lnTo>
                <a:close/>
              </a:path>
              <a:path w="230504" h="191135">
                <a:moveTo>
                  <a:pt x="74683" y="14363"/>
                </a:moveTo>
                <a:lnTo>
                  <a:pt x="45783" y="14363"/>
                </a:lnTo>
                <a:lnTo>
                  <a:pt x="54127" y="21234"/>
                </a:lnTo>
                <a:lnTo>
                  <a:pt x="69650" y="31282"/>
                </a:lnTo>
                <a:lnTo>
                  <a:pt x="82043" y="41055"/>
                </a:lnTo>
                <a:lnTo>
                  <a:pt x="111098" y="87266"/>
                </a:lnTo>
                <a:lnTo>
                  <a:pt x="119224" y="128915"/>
                </a:lnTo>
                <a:lnTo>
                  <a:pt x="120065" y="152057"/>
                </a:lnTo>
                <a:lnTo>
                  <a:pt x="128215" y="143413"/>
                </a:lnTo>
                <a:lnTo>
                  <a:pt x="136436" y="131881"/>
                </a:lnTo>
                <a:lnTo>
                  <a:pt x="147465" y="120362"/>
                </a:lnTo>
                <a:lnTo>
                  <a:pt x="163893" y="111963"/>
                </a:lnTo>
                <a:lnTo>
                  <a:pt x="167503" y="109304"/>
                </a:lnTo>
                <a:lnTo>
                  <a:pt x="172105" y="107178"/>
                </a:lnTo>
                <a:lnTo>
                  <a:pt x="222043" y="107178"/>
                </a:lnTo>
                <a:lnTo>
                  <a:pt x="228915" y="100380"/>
                </a:lnTo>
                <a:lnTo>
                  <a:pt x="143471" y="100380"/>
                </a:lnTo>
                <a:lnTo>
                  <a:pt x="127507" y="53129"/>
                </a:lnTo>
                <a:lnTo>
                  <a:pt x="90800" y="20553"/>
                </a:lnTo>
                <a:lnTo>
                  <a:pt x="74683" y="14363"/>
                </a:lnTo>
                <a:close/>
              </a:path>
              <a:path w="230504" h="191135">
                <a:moveTo>
                  <a:pt x="183565" y="114452"/>
                </a:moveTo>
                <a:lnTo>
                  <a:pt x="180772" y="115353"/>
                </a:lnTo>
                <a:lnTo>
                  <a:pt x="179260" y="120548"/>
                </a:lnTo>
                <a:lnTo>
                  <a:pt x="183565" y="114452"/>
                </a:lnTo>
                <a:close/>
              </a:path>
              <a:path w="230504" h="191135">
                <a:moveTo>
                  <a:pt x="213662" y="114452"/>
                </a:moveTo>
                <a:lnTo>
                  <a:pt x="183565" y="114452"/>
                </a:lnTo>
                <a:lnTo>
                  <a:pt x="179260" y="120548"/>
                </a:lnTo>
                <a:lnTo>
                  <a:pt x="207075" y="120548"/>
                </a:lnTo>
                <a:lnTo>
                  <a:pt x="209280" y="118111"/>
                </a:lnTo>
                <a:lnTo>
                  <a:pt x="213662" y="114452"/>
                </a:lnTo>
                <a:close/>
              </a:path>
              <a:path w="230504" h="191135">
                <a:moveTo>
                  <a:pt x="222043" y="107178"/>
                </a:moveTo>
                <a:lnTo>
                  <a:pt x="172105" y="107178"/>
                </a:lnTo>
                <a:lnTo>
                  <a:pt x="177100" y="107334"/>
                </a:lnTo>
                <a:lnTo>
                  <a:pt x="181889" y="111518"/>
                </a:lnTo>
                <a:lnTo>
                  <a:pt x="180772" y="115353"/>
                </a:lnTo>
                <a:lnTo>
                  <a:pt x="183565" y="114452"/>
                </a:lnTo>
                <a:lnTo>
                  <a:pt x="213662" y="114452"/>
                </a:lnTo>
                <a:lnTo>
                  <a:pt x="220244" y="108957"/>
                </a:lnTo>
                <a:lnTo>
                  <a:pt x="222043" y="107178"/>
                </a:lnTo>
                <a:close/>
              </a:path>
              <a:path w="230504" h="191135">
                <a:moveTo>
                  <a:pt x="193762" y="86313"/>
                </a:moveTo>
                <a:lnTo>
                  <a:pt x="153907" y="95618"/>
                </a:lnTo>
                <a:lnTo>
                  <a:pt x="143471" y="100380"/>
                </a:lnTo>
                <a:lnTo>
                  <a:pt x="228915" y="100380"/>
                </a:lnTo>
                <a:lnTo>
                  <a:pt x="230301" y="99009"/>
                </a:lnTo>
                <a:lnTo>
                  <a:pt x="225717" y="93002"/>
                </a:lnTo>
                <a:lnTo>
                  <a:pt x="193762" y="86313"/>
                </a:lnTo>
                <a:close/>
              </a:path>
              <a:path w="230504" h="191135">
                <a:moveTo>
                  <a:pt x="40703" y="22809"/>
                </a:moveTo>
                <a:lnTo>
                  <a:pt x="41567" y="25768"/>
                </a:lnTo>
                <a:lnTo>
                  <a:pt x="42219" y="23985"/>
                </a:lnTo>
                <a:lnTo>
                  <a:pt x="40703" y="22809"/>
                </a:lnTo>
                <a:close/>
              </a:path>
              <a:path w="230504" h="191135">
                <a:moveTo>
                  <a:pt x="42219" y="23985"/>
                </a:moveTo>
                <a:lnTo>
                  <a:pt x="41567" y="25768"/>
                </a:lnTo>
                <a:lnTo>
                  <a:pt x="44517" y="25768"/>
                </a:lnTo>
                <a:lnTo>
                  <a:pt x="42219" y="23985"/>
                </a:lnTo>
                <a:close/>
              </a:path>
              <a:path w="230504" h="191135">
                <a:moveTo>
                  <a:pt x="42650" y="22809"/>
                </a:moveTo>
                <a:lnTo>
                  <a:pt x="40703" y="22809"/>
                </a:lnTo>
                <a:lnTo>
                  <a:pt x="42219" y="23985"/>
                </a:lnTo>
                <a:lnTo>
                  <a:pt x="42650" y="22809"/>
                </a:lnTo>
                <a:close/>
              </a:path>
            </a:pathLst>
          </a:custGeom>
          <a:solidFill>
            <a:srgbClr val="78B8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8236810" y="6271289"/>
            <a:ext cx="29209" cy="100330"/>
          </a:xfrm>
          <a:custGeom>
            <a:avLst/>
            <a:gdLst/>
            <a:ahLst/>
            <a:cxnLst/>
            <a:rect l="l" t="t" r="r" b="b"/>
            <a:pathLst>
              <a:path w="29209" h="100329">
                <a:moveTo>
                  <a:pt x="0" y="0"/>
                </a:moveTo>
                <a:lnTo>
                  <a:pt x="2117" y="14089"/>
                </a:lnTo>
                <a:lnTo>
                  <a:pt x="4146" y="26125"/>
                </a:lnTo>
                <a:lnTo>
                  <a:pt x="5661" y="38820"/>
                </a:lnTo>
                <a:lnTo>
                  <a:pt x="6235" y="54889"/>
                </a:lnTo>
                <a:lnTo>
                  <a:pt x="6067" y="70541"/>
                </a:lnTo>
                <a:lnTo>
                  <a:pt x="6972" y="83024"/>
                </a:lnTo>
                <a:lnTo>
                  <a:pt x="10954" y="92781"/>
                </a:lnTo>
                <a:lnTo>
                  <a:pt x="20015" y="100253"/>
                </a:lnTo>
                <a:lnTo>
                  <a:pt x="29083" y="79797"/>
                </a:lnTo>
                <a:lnTo>
                  <a:pt x="27538" y="51636"/>
                </a:lnTo>
                <a:lnTo>
                  <a:pt x="17227" y="22720"/>
                </a:lnTo>
                <a:lnTo>
                  <a:pt x="0" y="0"/>
                </a:lnTo>
                <a:close/>
              </a:path>
            </a:pathLst>
          </a:custGeom>
          <a:solidFill>
            <a:srgbClr val="FEFF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8202494" y="6115879"/>
            <a:ext cx="10795" cy="50165"/>
          </a:xfrm>
          <a:custGeom>
            <a:avLst/>
            <a:gdLst/>
            <a:ahLst/>
            <a:cxnLst/>
            <a:rect l="l" t="t" r="r" b="b"/>
            <a:pathLst>
              <a:path w="10795" h="50164">
                <a:moveTo>
                  <a:pt x="9050" y="7639"/>
                </a:moveTo>
                <a:lnTo>
                  <a:pt x="5840" y="7639"/>
                </a:lnTo>
                <a:lnTo>
                  <a:pt x="5695" y="13131"/>
                </a:lnTo>
                <a:lnTo>
                  <a:pt x="5510" y="24752"/>
                </a:lnTo>
                <a:lnTo>
                  <a:pt x="5435" y="31953"/>
                </a:lnTo>
                <a:lnTo>
                  <a:pt x="5702" y="39700"/>
                </a:lnTo>
                <a:lnTo>
                  <a:pt x="7759" y="50114"/>
                </a:lnTo>
                <a:lnTo>
                  <a:pt x="7264" y="46380"/>
                </a:lnTo>
                <a:lnTo>
                  <a:pt x="10072" y="46380"/>
                </a:lnTo>
                <a:lnTo>
                  <a:pt x="9337" y="36440"/>
                </a:lnTo>
                <a:lnTo>
                  <a:pt x="9164" y="30225"/>
                </a:lnTo>
                <a:lnTo>
                  <a:pt x="9050" y="7639"/>
                </a:lnTo>
                <a:close/>
              </a:path>
              <a:path w="10795" h="50164">
                <a:moveTo>
                  <a:pt x="10072" y="46380"/>
                </a:moveTo>
                <a:lnTo>
                  <a:pt x="7264" y="46380"/>
                </a:lnTo>
                <a:lnTo>
                  <a:pt x="10337" y="49961"/>
                </a:lnTo>
                <a:lnTo>
                  <a:pt x="10072" y="46380"/>
                </a:lnTo>
                <a:close/>
              </a:path>
              <a:path w="10795" h="50164">
                <a:moveTo>
                  <a:pt x="9067" y="0"/>
                </a:moveTo>
                <a:lnTo>
                  <a:pt x="3988" y="2047"/>
                </a:lnTo>
                <a:lnTo>
                  <a:pt x="0" y="7531"/>
                </a:lnTo>
                <a:lnTo>
                  <a:pt x="4420" y="7766"/>
                </a:lnTo>
                <a:lnTo>
                  <a:pt x="5840" y="7639"/>
                </a:lnTo>
                <a:lnTo>
                  <a:pt x="9050" y="7639"/>
                </a:lnTo>
                <a:lnTo>
                  <a:pt x="9067" y="0"/>
                </a:lnTo>
                <a:close/>
              </a:path>
              <a:path w="10795" h="50164">
                <a:moveTo>
                  <a:pt x="4572" y="1244"/>
                </a:moveTo>
                <a:lnTo>
                  <a:pt x="2451" y="2666"/>
                </a:lnTo>
                <a:lnTo>
                  <a:pt x="3988" y="2047"/>
                </a:lnTo>
                <a:lnTo>
                  <a:pt x="4572" y="1244"/>
                </a:lnTo>
                <a:close/>
              </a:path>
            </a:pathLst>
          </a:custGeom>
          <a:solidFill>
            <a:srgbClr val="008D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8266121" y="6046781"/>
            <a:ext cx="19685" cy="13970"/>
          </a:xfrm>
          <a:custGeom>
            <a:avLst/>
            <a:gdLst/>
            <a:ahLst/>
            <a:cxnLst/>
            <a:rect l="l" t="t" r="r" b="b"/>
            <a:pathLst>
              <a:path w="19684" h="13970">
                <a:moveTo>
                  <a:pt x="19672" y="7273"/>
                </a:moveTo>
                <a:lnTo>
                  <a:pt x="16879" y="8174"/>
                </a:lnTo>
                <a:lnTo>
                  <a:pt x="15367" y="13369"/>
                </a:lnTo>
                <a:lnTo>
                  <a:pt x="19672" y="7273"/>
                </a:lnTo>
                <a:close/>
              </a:path>
              <a:path w="19684" h="13970">
                <a:moveTo>
                  <a:pt x="12307" y="5039"/>
                </a:moveTo>
                <a:lnTo>
                  <a:pt x="11798" y="9813"/>
                </a:lnTo>
                <a:lnTo>
                  <a:pt x="16879" y="8174"/>
                </a:lnTo>
                <a:lnTo>
                  <a:pt x="17027" y="7667"/>
                </a:lnTo>
                <a:lnTo>
                  <a:pt x="14668" y="7667"/>
                </a:lnTo>
                <a:lnTo>
                  <a:pt x="12307" y="5039"/>
                </a:lnTo>
                <a:close/>
              </a:path>
              <a:path w="19684" h="13970">
                <a:moveTo>
                  <a:pt x="12674" y="1597"/>
                </a:moveTo>
                <a:lnTo>
                  <a:pt x="12307" y="5039"/>
                </a:lnTo>
                <a:lnTo>
                  <a:pt x="14668" y="7667"/>
                </a:lnTo>
                <a:lnTo>
                  <a:pt x="12674" y="1597"/>
                </a:lnTo>
                <a:close/>
              </a:path>
              <a:path w="19684" h="13970">
                <a:moveTo>
                  <a:pt x="14856" y="1597"/>
                </a:moveTo>
                <a:lnTo>
                  <a:pt x="12674" y="1597"/>
                </a:lnTo>
                <a:lnTo>
                  <a:pt x="14668" y="7667"/>
                </a:lnTo>
                <a:lnTo>
                  <a:pt x="17027" y="7667"/>
                </a:lnTo>
                <a:lnTo>
                  <a:pt x="17995" y="4340"/>
                </a:lnTo>
                <a:lnTo>
                  <a:pt x="14856" y="1597"/>
                </a:lnTo>
                <a:close/>
              </a:path>
              <a:path w="19684" h="13970">
                <a:moveTo>
                  <a:pt x="12494" y="3286"/>
                </a:moveTo>
                <a:lnTo>
                  <a:pt x="10731" y="3286"/>
                </a:lnTo>
                <a:lnTo>
                  <a:pt x="12307" y="5039"/>
                </a:lnTo>
                <a:lnTo>
                  <a:pt x="12494" y="3286"/>
                </a:lnTo>
                <a:close/>
              </a:path>
              <a:path w="19684" h="13970">
                <a:moveTo>
                  <a:pt x="8212" y="0"/>
                </a:moveTo>
                <a:lnTo>
                  <a:pt x="3610" y="2125"/>
                </a:lnTo>
                <a:lnTo>
                  <a:pt x="0" y="4784"/>
                </a:lnTo>
                <a:lnTo>
                  <a:pt x="10731" y="3286"/>
                </a:lnTo>
                <a:lnTo>
                  <a:pt x="12494" y="3286"/>
                </a:lnTo>
                <a:lnTo>
                  <a:pt x="12674" y="1597"/>
                </a:lnTo>
                <a:lnTo>
                  <a:pt x="14856" y="1597"/>
                </a:lnTo>
                <a:lnTo>
                  <a:pt x="13207" y="155"/>
                </a:lnTo>
                <a:lnTo>
                  <a:pt x="8212" y="0"/>
                </a:lnTo>
                <a:close/>
              </a:path>
            </a:pathLst>
          </a:custGeom>
          <a:solidFill>
            <a:srgbClr val="78B8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7797123" y="5836542"/>
            <a:ext cx="805180" cy="805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550">
              <a:latin typeface="Times New Roman"/>
              <a:cs typeface="Times New Roman"/>
            </a:endParaRPr>
          </a:p>
          <a:p>
            <a:pPr marL="112395">
              <a:lnSpc>
                <a:spcPct val="100000"/>
              </a:lnSpc>
            </a:pPr>
            <a:r>
              <a:rPr sz="700" b="1" spc="15" dirty="0">
                <a:solidFill>
                  <a:srgbClr val="FEFEFE"/>
                </a:solidFill>
                <a:latin typeface="Segoe UI"/>
                <a:cs typeface="Segoe UI"/>
              </a:rPr>
              <a:t>Гидропоника</a:t>
            </a:r>
            <a:endParaRPr sz="700">
              <a:latin typeface="Segoe UI"/>
              <a:cs typeface="Segoe UI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486244" y="6760137"/>
            <a:ext cx="3352800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50" b="1" dirty="0" smtClean="0">
                <a:solidFill>
                  <a:schemeClr val="bg1">
                    <a:lumMod val="65000"/>
                  </a:schemeClr>
                </a:solidFill>
              </a:rPr>
              <a:t>2018</a:t>
            </a:r>
            <a:endParaRPr lang="ru-RU" sz="2550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026" name="Picture 2" descr="http://www.frmrus.ru/design/images/logo.pn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258"/>
          <a:stretch/>
        </p:blipFill>
        <p:spPr bwMode="auto">
          <a:xfrm>
            <a:off x="3896385" y="5061624"/>
            <a:ext cx="867839" cy="66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4" descr="Картинки по запросу россельхозбанк логотип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AutoShape 6" descr="https://pbs.twimg.com/profile_images/378800000541830300/874287f30aeeaf1fc48c1258ced6e262_400x400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Картинки по запросу россельхозбанк логотип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423" y="6055036"/>
            <a:ext cx="829844" cy="1020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object 10"/>
          <p:cNvSpPr/>
          <p:nvPr/>
        </p:nvSpPr>
        <p:spPr>
          <a:xfrm>
            <a:off x="3788899" y="4959809"/>
            <a:ext cx="1006195" cy="876733"/>
          </a:xfrm>
          <a:custGeom>
            <a:avLst/>
            <a:gdLst/>
            <a:ahLst/>
            <a:cxnLst/>
            <a:rect l="l" t="t" r="r" b="b"/>
            <a:pathLst>
              <a:path w="1450975" h="1264285">
                <a:moveTo>
                  <a:pt x="150091" y="0"/>
                </a:moveTo>
                <a:lnTo>
                  <a:pt x="1300793" y="0"/>
                </a:lnTo>
                <a:lnTo>
                  <a:pt x="1348100" y="7684"/>
                </a:lnTo>
                <a:lnTo>
                  <a:pt x="1389285" y="29058"/>
                </a:lnTo>
                <a:lnTo>
                  <a:pt x="1421825" y="61598"/>
                </a:lnTo>
                <a:lnTo>
                  <a:pt x="1443198" y="102783"/>
                </a:lnTo>
                <a:lnTo>
                  <a:pt x="1450883" y="150090"/>
                </a:lnTo>
                <a:lnTo>
                  <a:pt x="1450883" y="1114119"/>
                </a:lnTo>
                <a:lnTo>
                  <a:pt x="1443198" y="1161426"/>
                </a:lnTo>
                <a:lnTo>
                  <a:pt x="1421825" y="1202610"/>
                </a:lnTo>
                <a:lnTo>
                  <a:pt x="1389285" y="1235150"/>
                </a:lnTo>
                <a:lnTo>
                  <a:pt x="1348100" y="1256524"/>
                </a:lnTo>
                <a:lnTo>
                  <a:pt x="1300793" y="1264209"/>
                </a:lnTo>
                <a:lnTo>
                  <a:pt x="150091" y="1264209"/>
                </a:lnTo>
                <a:lnTo>
                  <a:pt x="102783" y="1256524"/>
                </a:lnTo>
                <a:lnTo>
                  <a:pt x="61598" y="1235150"/>
                </a:lnTo>
                <a:lnTo>
                  <a:pt x="29058" y="1202610"/>
                </a:lnTo>
                <a:lnTo>
                  <a:pt x="7684" y="1161426"/>
                </a:lnTo>
                <a:lnTo>
                  <a:pt x="0" y="1114119"/>
                </a:lnTo>
                <a:lnTo>
                  <a:pt x="0" y="150090"/>
                </a:lnTo>
                <a:lnTo>
                  <a:pt x="7684" y="102783"/>
                </a:lnTo>
                <a:lnTo>
                  <a:pt x="29057" y="61598"/>
                </a:lnTo>
                <a:lnTo>
                  <a:pt x="61597" y="29058"/>
                </a:lnTo>
                <a:lnTo>
                  <a:pt x="102782" y="7684"/>
                </a:lnTo>
                <a:lnTo>
                  <a:pt x="150091" y="0"/>
                </a:lnTo>
                <a:close/>
              </a:path>
            </a:pathLst>
          </a:custGeom>
          <a:ln w="28575">
            <a:solidFill>
              <a:srgbClr val="79A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10"/>
          <p:cNvSpPr/>
          <p:nvPr/>
        </p:nvSpPr>
        <p:spPr>
          <a:xfrm>
            <a:off x="3781318" y="5919059"/>
            <a:ext cx="1006195" cy="1355942"/>
          </a:xfrm>
          <a:custGeom>
            <a:avLst/>
            <a:gdLst/>
            <a:ahLst/>
            <a:cxnLst/>
            <a:rect l="l" t="t" r="r" b="b"/>
            <a:pathLst>
              <a:path w="1450975" h="1264285">
                <a:moveTo>
                  <a:pt x="150091" y="0"/>
                </a:moveTo>
                <a:lnTo>
                  <a:pt x="1300793" y="0"/>
                </a:lnTo>
                <a:lnTo>
                  <a:pt x="1348100" y="7684"/>
                </a:lnTo>
                <a:lnTo>
                  <a:pt x="1389285" y="29058"/>
                </a:lnTo>
                <a:lnTo>
                  <a:pt x="1421825" y="61598"/>
                </a:lnTo>
                <a:lnTo>
                  <a:pt x="1443198" y="102783"/>
                </a:lnTo>
                <a:lnTo>
                  <a:pt x="1450883" y="150090"/>
                </a:lnTo>
                <a:lnTo>
                  <a:pt x="1450883" y="1114119"/>
                </a:lnTo>
                <a:lnTo>
                  <a:pt x="1443198" y="1161426"/>
                </a:lnTo>
                <a:lnTo>
                  <a:pt x="1421825" y="1202610"/>
                </a:lnTo>
                <a:lnTo>
                  <a:pt x="1389285" y="1235150"/>
                </a:lnTo>
                <a:lnTo>
                  <a:pt x="1348100" y="1256524"/>
                </a:lnTo>
                <a:lnTo>
                  <a:pt x="1300793" y="1264209"/>
                </a:lnTo>
                <a:lnTo>
                  <a:pt x="150091" y="1264209"/>
                </a:lnTo>
                <a:lnTo>
                  <a:pt x="102783" y="1256524"/>
                </a:lnTo>
                <a:lnTo>
                  <a:pt x="61598" y="1235150"/>
                </a:lnTo>
                <a:lnTo>
                  <a:pt x="29058" y="1202610"/>
                </a:lnTo>
                <a:lnTo>
                  <a:pt x="7684" y="1161426"/>
                </a:lnTo>
                <a:lnTo>
                  <a:pt x="0" y="1114119"/>
                </a:lnTo>
                <a:lnTo>
                  <a:pt x="0" y="150090"/>
                </a:lnTo>
                <a:lnTo>
                  <a:pt x="7684" y="102783"/>
                </a:lnTo>
                <a:lnTo>
                  <a:pt x="29057" y="61598"/>
                </a:lnTo>
                <a:lnTo>
                  <a:pt x="61597" y="29058"/>
                </a:lnTo>
                <a:lnTo>
                  <a:pt x="102782" y="7684"/>
                </a:lnTo>
                <a:lnTo>
                  <a:pt x="150091" y="0"/>
                </a:lnTo>
                <a:close/>
              </a:path>
            </a:pathLst>
          </a:custGeom>
          <a:ln w="28575">
            <a:solidFill>
              <a:srgbClr val="79A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0" y="542493"/>
            <a:ext cx="485775" cy="215900"/>
          </a:xfrm>
          <a:custGeom>
            <a:avLst/>
            <a:gdLst/>
            <a:ahLst/>
            <a:cxnLst/>
            <a:rect l="l" t="t" r="r" b="b"/>
            <a:pathLst>
              <a:path w="485775" h="215900">
                <a:moveTo>
                  <a:pt x="33" y="0"/>
                </a:moveTo>
                <a:lnTo>
                  <a:pt x="0" y="175602"/>
                </a:lnTo>
                <a:lnTo>
                  <a:pt x="485754" y="215811"/>
                </a:lnTo>
                <a:lnTo>
                  <a:pt x="375789" y="124675"/>
                </a:lnTo>
                <a:lnTo>
                  <a:pt x="33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5789" y="549338"/>
            <a:ext cx="7034530" cy="209550"/>
          </a:xfrm>
          <a:custGeom>
            <a:avLst/>
            <a:gdLst/>
            <a:ahLst/>
            <a:cxnLst/>
            <a:rect l="l" t="t" r="r" b="b"/>
            <a:pathLst>
              <a:path w="7034530" h="209550">
                <a:moveTo>
                  <a:pt x="7034051" y="0"/>
                </a:moveTo>
                <a:lnTo>
                  <a:pt x="0" y="117830"/>
                </a:lnTo>
                <a:lnTo>
                  <a:pt x="109965" y="208965"/>
                </a:lnTo>
                <a:lnTo>
                  <a:pt x="6089818" y="102082"/>
                </a:lnTo>
                <a:lnTo>
                  <a:pt x="7034051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465608" y="549338"/>
            <a:ext cx="2843530" cy="231140"/>
          </a:xfrm>
          <a:custGeom>
            <a:avLst/>
            <a:gdLst/>
            <a:ahLst/>
            <a:cxnLst/>
            <a:rect l="l" t="t" r="r" b="b"/>
            <a:pathLst>
              <a:path w="2843529" h="231140">
                <a:moveTo>
                  <a:pt x="944232" y="0"/>
                </a:moveTo>
                <a:lnTo>
                  <a:pt x="0" y="102082"/>
                </a:lnTo>
                <a:lnTo>
                  <a:pt x="2843072" y="230746"/>
                </a:lnTo>
                <a:lnTo>
                  <a:pt x="2664434" y="161467"/>
                </a:lnTo>
                <a:lnTo>
                  <a:pt x="944232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130042" y="198882"/>
            <a:ext cx="1562100" cy="581660"/>
          </a:xfrm>
          <a:custGeom>
            <a:avLst/>
            <a:gdLst/>
            <a:ahLst/>
            <a:cxnLst/>
            <a:rect l="l" t="t" r="r" b="b"/>
            <a:pathLst>
              <a:path w="1562100" h="581660">
                <a:moveTo>
                  <a:pt x="1561960" y="0"/>
                </a:moveTo>
                <a:lnTo>
                  <a:pt x="0" y="511924"/>
                </a:lnTo>
                <a:lnTo>
                  <a:pt x="178638" y="581202"/>
                </a:lnTo>
                <a:lnTo>
                  <a:pt x="1559179" y="58191"/>
                </a:lnTo>
                <a:lnTo>
                  <a:pt x="1561960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88469" y="1207871"/>
            <a:ext cx="9766935" cy="1568450"/>
          </a:xfrm>
          <a:custGeom>
            <a:avLst/>
            <a:gdLst/>
            <a:ahLst/>
            <a:cxnLst/>
            <a:rect l="l" t="t" r="r" b="b"/>
            <a:pathLst>
              <a:path w="9766935" h="1568450">
                <a:moveTo>
                  <a:pt x="0" y="1568310"/>
                </a:moveTo>
                <a:lnTo>
                  <a:pt x="9766449" y="1568310"/>
                </a:lnTo>
                <a:lnTo>
                  <a:pt x="9766449" y="0"/>
                </a:lnTo>
                <a:lnTo>
                  <a:pt x="0" y="0"/>
                </a:lnTo>
                <a:lnTo>
                  <a:pt x="0" y="156831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88469" y="3100438"/>
            <a:ext cx="9766935" cy="3905885"/>
          </a:xfrm>
          <a:custGeom>
            <a:avLst/>
            <a:gdLst/>
            <a:ahLst/>
            <a:cxnLst/>
            <a:rect l="l" t="t" r="r" b="b"/>
            <a:pathLst>
              <a:path w="9766935" h="3905884">
                <a:moveTo>
                  <a:pt x="0" y="3905429"/>
                </a:moveTo>
                <a:lnTo>
                  <a:pt x="9766449" y="3905429"/>
                </a:lnTo>
                <a:lnTo>
                  <a:pt x="9766449" y="0"/>
                </a:lnTo>
                <a:lnTo>
                  <a:pt x="0" y="0"/>
                </a:lnTo>
                <a:lnTo>
                  <a:pt x="0" y="3905429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0" y="2776181"/>
            <a:ext cx="10665460" cy="324485"/>
          </a:xfrm>
          <a:custGeom>
            <a:avLst/>
            <a:gdLst/>
            <a:ahLst/>
            <a:cxnLst/>
            <a:rect l="l" t="t" r="r" b="b"/>
            <a:pathLst>
              <a:path w="10665460" h="324485">
                <a:moveTo>
                  <a:pt x="0" y="324256"/>
                </a:moveTo>
                <a:lnTo>
                  <a:pt x="0" y="0"/>
                </a:lnTo>
                <a:lnTo>
                  <a:pt x="10664977" y="0"/>
                </a:lnTo>
                <a:lnTo>
                  <a:pt x="10664977" y="324256"/>
                </a:lnTo>
                <a:lnTo>
                  <a:pt x="0" y="324256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485776" y="2734627"/>
            <a:ext cx="972731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b="1" spc="-5" dirty="0" err="1">
                <a:solidFill>
                  <a:srgbClr val="2B2A29"/>
                </a:solidFill>
                <a:latin typeface="Century Gothic"/>
                <a:cs typeface="Century Gothic"/>
              </a:rPr>
              <a:t>Строительство</a:t>
            </a:r>
            <a:r>
              <a:rPr b="1" spc="-5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lang="ru-RU" b="1" dirty="0" smtClean="0">
                <a:solidFill>
                  <a:srgbClr val="2B2A29"/>
                </a:solidFill>
                <a:latin typeface="Century Gothic"/>
                <a:cs typeface="Century Gothic"/>
              </a:rPr>
              <a:t>Тепличного комплекса в </a:t>
            </a:r>
            <a:r>
              <a:rPr lang="ru-RU" b="1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г.Усть</a:t>
            </a:r>
            <a:r>
              <a:rPr lang="ru-RU" b="1" dirty="0" smtClean="0">
                <a:solidFill>
                  <a:srgbClr val="2B2A29"/>
                </a:solidFill>
                <a:latin typeface="Century Gothic"/>
                <a:cs typeface="Century Gothic"/>
              </a:rPr>
              <a:t>-Катав с </a:t>
            </a:r>
            <a:r>
              <a:rPr lang="ru-RU" b="1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досветкой</a:t>
            </a:r>
            <a:r>
              <a:rPr lang="ru-RU" b="1" dirty="0" smtClean="0">
                <a:solidFill>
                  <a:srgbClr val="2B2A29"/>
                </a:solidFill>
                <a:latin typeface="Century Gothic"/>
                <a:cs typeface="Century Gothic"/>
              </a:rPr>
              <a:t> «Горный»</a:t>
            </a:r>
            <a:r>
              <a:rPr b="1" dirty="0" smtClean="0">
                <a:solidFill>
                  <a:srgbClr val="2B2A29"/>
                </a:solidFill>
                <a:latin typeface="Century Gothic"/>
                <a:cs typeface="Century Gothic"/>
              </a:rPr>
              <a:t>:</a:t>
            </a:r>
            <a:endParaRPr dirty="0">
              <a:latin typeface="Century Gothic"/>
              <a:cs typeface="Century Gothic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224620" y="5154269"/>
            <a:ext cx="6045136" cy="83579"/>
          </a:xfrm>
          <a:custGeom>
            <a:avLst/>
            <a:gdLst/>
            <a:ahLst/>
            <a:cxnLst/>
            <a:rect l="l" t="t" r="r" b="b"/>
            <a:pathLst>
              <a:path w="6734809" h="74929">
                <a:moveTo>
                  <a:pt x="0" y="0"/>
                </a:moveTo>
                <a:lnTo>
                  <a:pt x="6734467" y="0"/>
                </a:lnTo>
                <a:lnTo>
                  <a:pt x="6734467" y="74739"/>
                </a:lnTo>
                <a:lnTo>
                  <a:pt x="0" y="74739"/>
                </a:lnTo>
                <a:lnTo>
                  <a:pt x="0" y="0"/>
                </a:lnTo>
                <a:close/>
              </a:path>
            </a:pathLst>
          </a:custGeom>
          <a:solidFill>
            <a:srgbClr val="599A3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67843" y="938707"/>
            <a:ext cx="9545242" cy="13705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51922" y="916813"/>
            <a:ext cx="9439910" cy="1260475"/>
          </a:xfrm>
          <a:prstGeom prst="rect">
            <a:avLst/>
          </a:prstGeom>
          <a:solidFill>
            <a:srgbClr val="79A537"/>
          </a:solidFill>
          <a:ln w="70661">
            <a:solidFill>
              <a:srgbClr val="FEFEFE"/>
            </a:solidFill>
          </a:ln>
        </p:spPr>
        <p:txBody>
          <a:bodyPr vert="horz" wrap="square" lIns="0" tIns="67310" rIns="0" bIns="0" rtlCol="0">
            <a:spAutoFit/>
          </a:bodyPr>
          <a:lstStyle/>
          <a:p>
            <a:pPr marL="243840" marR="246379" algn="ctr">
              <a:lnSpc>
                <a:spcPct val="101000"/>
              </a:lnSpc>
              <a:spcBef>
                <a:spcPts val="530"/>
              </a:spcBef>
            </a:pPr>
            <a:r>
              <a:rPr sz="2200" b="1" spc="-5" dirty="0">
                <a:solidFill>
                  <a:srgbClr val="FEFEFE"/>
                </a:solidFill>
                <a:latin typeface="Century Gothic"/>
                <a:cs typeface="Century Gothic"/>
              </a:rPr>
              <a:t>Строительство комплекса по производству овощных </a:t>
            </a:r>
            <a:r>
              <a:rPr sz="2200" b="1" dirty="0">
                <a:solidFill>
                  <a:srgbClr val="FEFEFE"/>
                </a:solidFill>
                <a:latin typeface="Century Gothic"/>
                <a:cs typeface="Century Gothic"/>
              </a:rPr>
              <a:t>культур  </a:t>
            </a:r>
            <a:r>
              <a:rPr sz="2200" b="1" spc="-5" dirty="0">
                <a:solidFill>
                  <a:srgbClr val="FEFEFE"/>
                </a:solidFill>
                <a:latin typeface="Century Gothic"/>
                <a:cs typeface="Century Gothic"/>
              </a:rPr>
              <a:t>в закрытом грунте</a:t>
            </a:r>
            <a:r>
              <a:rPr sz="2200" b="1" spc="-20" dirty="0">
                <a:solidFill>
                  <a:srgbClr val="FEFEFE"/>
                </a:solidFill>
                <a:latin typeface="Century Gothic"/>
                <a:cs typeface="Century Gothic"/>
              </a:rPr>
              <a:t> </a:t>
            </a:r>
            <a:r>
              <a:rPr sz="2200" b="1" dirty="0">
                <a:solidFill>
                  <a:srgbClr val="FEFEFE"/>
                </a:solidFill>
                <a:latin typeface="Century Gothic"/>
                <a:cs typeface="Century Gothic"/>
              </a:rPr>
              <a:t>площадью</a:t>
            </a:r>
            <a:endParaRPr sz="2200">
              <a:latin typeface="Century Gothic"/>
              <a:cs typeface="Century Gothic"/>
            </a:endParaRPr>
          </a:p>
          <a:p>
            <a:pPr marR="1905" algn="ctr">
              <a:lnSpc>
                <a:spcPct val="100000"/>
              </a:lnSpc>
              <a:spcBef>
                <a:spcPts val="25"/>
              </a:spcBef>
            </a:pPr>
            <a:r>
              <a:rPr sz="2200" b="1" spc="-5" dirty="0">
                <a:solidFill>
                  <a:srgbClr val="FEFEFE"/>
                </a:solidFill>
                <a:latin typeface="Century Gothic"/>
                <a:cs typeface="Century Gothic"/>
              </a:rPr>
              <a:t>25 </a:t>
            </a:r>
            <a:r>
              <a:rPr sz="2200" b="1" dirty="0">
                <a:solidFill>
                  <a:srgbClr val="FEFEFE"/>
                </a:solidFill>
                <a:latin typeface="Century Gothic"/>
                <a:cs typeface="Century Gothic"/>
              </a:rPr>
              <a:t>га теплиц </a:t>
            </a:r>
            <a:r>
              <a:rPr sz="2200" b="1" spc="-5" dirty="0">
                <a:solidFill>
                  <a:srgbClr val="FEFEFE"/>
                </a:solidFill>
                <a:latin typeface="Century Gothic"/>
                <a:cs typeface="Century Gothic"/>
              </a:rPr>
              <a:t>планируется осуществить в два</a:t>
            </a:r>
            <a:r>
              <a:rPr sz="2200" b="1" spc="80" dirty="0">
                <a:solidFill>
                  <a:srgbClr val="FEFEFE"/>
                </a:solidFill>
                <a:latin typeface="Century Gothic"/>
                <a:cs typeface="Century Gothic"/>
              </a:rPr>
              <a:t> </a:t>
            </a:r>
            <a:r>
              <a:rPr sz="2200" b="1" spc="-5" dirty="0">
                <a:solidFill>
                  <a:srgbClr val="FEFEFE"/>
                </a:solidFill>
                <a:latin typeface="Century Gothic"/>
                <a:cs typeface="Century Gothic"/>
              </a:rPr>
              <a:t>этапа:</a:t>
            </a:r>
            <a:endParaRPr sz="2200">
              <a:latin typeface="Century Gothic"/>
              <a:cs typeface="Century Gothic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987588" y="5677928"/>
            <a:ext cx="582434" cy="3539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150" dirty="0">
                <a:solidFill>
                  <a:srgbClr val="2B2A29"/>
                </a:solidFill>
                <a:latin typeface="Century Gothic"/>
                <a:cs typeface="Century Gothic"/>
              </a:rPr>
              <a:t>а</a:t>
            </a:r>
            <a:r>
              <a:rPr lang="ru-RU" sz="1150" dirty="0" smtClean="0">
                <a:solidFill>
                  <a:srgbClr val="2B2A29"/>
                </a:solidFill>
                <a:latin typeface="Century Gothic"/>
                <a:cs typeface="Century Gothic"/>
              </a:rPr>
              <a:t>вгуст 2016 г.</a:t>
            </a:r>
            <a:endParaRPr sz="1150" dirty="0">
              <a:latin typeface="Century Gothic"/>
              <a:cs typeface="Century Gothic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928870" y="5672670"/>
            <a:ext cx="807720" cy="3539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150" dirty="0" smtClean="0">
                <a:solidFill>
                  <a:srgbClr val="2B2A29"/>
                </a:solidFill>
                <a:latin typeface="Century Gothic"/>
                <a:cs typeface="Century Gothic"/>
              </a:rPr>
              <a:t>сентябрь 2017 г.</a:t>
            </a:r>
            <a:endParaRPr sz="1150" dirty="0">
              <a:latin typeface="Century Gothic"/>
              <a:cs typeface="Century Gothic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204783" y="4373549"/>
            <a:ext cx="1654810" cy="864235"/>
          </a:xfrm>
          <a:custGeom>
            <a:avLst/>
            <a:gdLst/>
            <a:ahLst/>
            <a:cxnLst/>
            <a:rect l="l" t="t" r="r" b="b"/>
            <a:pathLst>
              <a:path w="1654810" h="864235">
                <a:moveTo>
                  <a:pt x="827316" y="0"/>
                </a:moveTo>
                <a:lnTo>
                  <a:pt x="778713" y="1404"/>
                </a:lnTo>
                <a:lnTo>
                  <a:pt x="730848" y="5566"/>
                </a:lnTo>
                <a:lnTo>
                  <a:pt x="683800" y="12409"/>
                </a:lnTo>
                <a:lnTo>
                  <a:pt x="637646" y="21853"/>
                </a:lnTo>
                <a:lnTo>
                  <a:pt x="592463" y="33822"/>
                </a:lnTo>
                <a:lnTo>
                  <a:pt x="548329" y="48238"/>
                </a:lnTo>
                <a:lnTo>
                  <a:pt x="505322" y="65024"/>
                </a:lnTo>
                <a:lnTo>
                  <a:pt x="463519" y="84101"/>
                </a:lnTo>
                <a:lnTo>
                  <a:pt x="422998" y="105392"/>
                </a:lnTo>
                <a:lnTo>
                  <a:pt x="383838" y="128820"/>
                </a:lnTo>
                <a:lnTo>
                  <a:pt x="346114" y="154306"/>
                </a:lnTo>
                <a:lnTo>
                  <a:pt x="309906" y="181773"/>
                </a:lnTo>
                <a:lnTo>
                  <a:pt x="275291" y="211144"/>
                </a:lnTo>
                <a:lnTo>
                  <a:pt x="242346" y="242341"/>
                </a:lnTo>
                <a:lnTo>
                  <a:pt x="211149" y="275286"/>
                </a:lnTo>
                <a:lnTo>
                  <a:pt x="181777" y="309901"/>
                </a:lnTo>
                <a:lnTo>
                  <a:pt x="154310" y="346109"/>
                </a:lnTo>
                <a:lnTo>
                  <a:pt x="128823" y="383832"/>
                </a:lnTo>
                <a:lnTo>
                  <a:pt x="105395" y="422993"/>
                </a:lnTo>
                <a:lnTo>
                  <a:pt x="84103" y="463513"/>
                </a:lnTo>
                <a:lnTo>
                  <a:pt x="65026" y="505316"/>
                </a:lnTo>
                <a:lnTo>
                  <a:pt x="48240" y="548324"/>
                </a:lnTo>
                <a:lnTo>
                  <a:pt x="33823" y="592458"/>
                </a:lnTo>
                <a:lnTo>
                  <a:pt x="21854" y="637642"/>
                </a:lnTo>
                <a:lnTo>
                  <a:pt x="12409" y="683797"/>
                </a:lnTo>
                <a:lnTo>
                  <a:pt x="5567" y="730846"/>
                </a:lnTo>
                <a:lnTo>
                  <a:pt x="1404" y="778711"/>
                </a:lnTo>
                <a:lnTo>
                  <a:pt x="0" y="827316"/>
                </a:lnTo>
                <a:lnTo>
                  <a:pt x="59" y="836550"/>
                </a:lnTo>
                <a:lnTo>
                  <a:pt x="231" y="845759"/>
                </a:lnTo>
                <a:lnTo>
                  <a:pt x="503" y="854944"/>
                </a:lnTo>
                <a:lnTo>
                  <a:pt x="863" y="864107"/>
                </a:lnTo>
                <a:lnTo>
                  <a:pt x="1653781" y="864107"/>
                </a:lnTo>
                <a:lnTo>
                  <a:pt x="1654139" y="854944"/>
                </a:lnTo>
                <a:lnTo>
                  <a:pt x="1654406" y="845759"/>
                </a:lnTo>
                <a:lnTo>
                  <a:pt x="1654574" y="836550"/>
                </a:lnTo>
                <a:lnTo>
                  <a:pt x="1654632" y="827316"/>
                </a:lnTo>
                <a:lnTo>
                  <a:pt x="1653227" y="778711"/>
                </a:lnTo>
                <a:lnTo>
                  <a:pt x="1649065" y="730846"/>
                </a:lnTo>
                <a:lnTo>
                  <a:pt x="1642223" y="683797"/>
                </a:lnTo>
                <a:lnTo>
                  <a:pt x="1632778" y="637642"/>
                </a:lnTo>
                <a:lnTo>
                  <a:pt x="1620809" y="592458"/>
                </a:lnTo>
                <a:lnTo>
                  <a:pt x="1606393" y="548324"/>
                </a:lnTo>
                <a:lnTo>
                  <a:pt x="1589607" y="505316"/>
                </a:lnTo>
                <a:lnTo>
                  <a:pt x="1570530" y="463513"/>
                </a:lnTo>
                <a:lnTo>
                  <a:pt x="1549239" y="422993"/>
                </a:lnTo>
                <a:lnTo>
                  <a:pt x="1525811" y="383832"/>
                </a:lnTo>
                <a:lnTo>
                  <a:pt x="1500325" y="346109"/>
                </a:lnTo>
                <a:lnTo>
                  <a:pt x="1472858" y="309901"/>
                </a:lnTo>
                <a:lnTo>
                  <a:pt x="1443487" y="275286"/>
                </a:lnTo>
                <a:lnTo>
                  <a:pt x="1412290" y="242341"/>
                </a:lnTo>
                <a:lnTo>
                  <a:pt x="1379346" y="211144"/>
                </a:lnTo>
                <a:lnTo>
                  <a:pt x="1344730" y="181773"/>
                </a:lnTo>
                <a:lnTo>
                  <a:pt x="1308522" y="154306"/>
                </a:lnTo>
                <a:lnTo>
                  <a:pt x="1270799" y="128820"/>
                </a:lnTo>
                <a:lnTo>
                  <a:pt x="1231638" y="105392"/>
                </a:lnTo>
                <a:lnTo>
                  <a:pt x="1191118" y="84101"/>
                </a:lnTo>
                <a:lnTo>
                  <a:pt x="1149315" y="65024"/>
                </a:lnTo>
                <a:lnTo>
                  <a:pt x="1106308" y="48238"/>
                </a:lnTo>
                <a:lnTo>
                  <a:pt x="1062173" y="33822"/>
                </a:lnTo>
                <a:lnTo>
                  <a:pt x="1016990" y="21853"/>
                </a:lnTo>
                <a:lnTo>
                  <a:pt x="970834" y="12409"/>
                </a:lnTo>
                <a:lnTo>
                  <a:pt x="923785" y="5566"/>
                </a:lnTo>
                <a:lnTo>
                  <a:pt x="875920" y="1404"/>
                </a:lnTo>
                <a:lnTo>
                  <a:pt x="827316" y="0"/>
                </a:lnTo>
                <a:close/>
              </a:path>
            </a:pathLst>
          </a:custGeom>
          <a:solidFill>
            <a:srgbClr val="E31E24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296479" y="4063377"/>
            <a:ext cx="2020570" cy="300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50" spc="-5" dirty="0">
                <a:solidFill>
                  <a:srgbClr val="2B2A29"/>
                </a:solidFill>
                <a:latin typeface="Century Gothic"/>
                <a:cs typeface="Century Gothic"/>
              </a:rPr>
              <a:t>Проектирование</a:t>
            </a:r>
            <a:endParaRPr sz="1850">
              <a:latin typeface="Century Gothic"/>
              <a:cs typeface="Century Gothic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210676" y="5008219"/>
            <a:ext cx="0" cy="640080"/>
          </a:xfrm>
          <a:custGeom>
            <a:avLst/>
            <a:gdLst/>
            <a:ahLst/>
            <a:cxnLst/>
            <a:rect l="l" t="t" r="r" b="b"/>
            <a:pathLst>
              <a:path h="640079">
                <a:moveTo>
                  <a:pt x="0" y="0"/>
                </a:moveTo>
                <a:lnTo>
                  <a:pt x="0" y="639724"/>
                </a:lnTo>
              </a:path>
            </a:pathLst>
          </a:custGeom>
          <a:ln w="34366">
            <a:solidFill>
              <a:srgbClr val="599A3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2743847" y="5682195"/>
            <a:ext cx="582295" cy="3539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1150" dirty="0" smtClean="0">
                <a:solidFill>
                  <a:srgbClr val="2B2A29"/>
                </a:solidFill>
                <a:latin typeface="Century Gothic"/>
                <a:cs typeface="Century Gothic"/>
              </a:rPr>
              <a:t>август 2017 г. </a:t>
            </a:r>
            <a:endParaRPr sz="1150" dirty="0">
              <a:latin typeface="Century Gothic"/>
              <a:cs typeface="Century Goth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410319" y="5925540"/>
            <a:ext cx="1898819" cy="2539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650" spc="20" dirty="0" smtClean="0">
                <a:solidFill>
                  <a:srgbClr val="2B2A29"/>
                </a:solidFill>
                <a:latin typeface="Century Gothic"/>
                <a:cs typeface="Century Gothic"/>
              </a:rPr>
              <a:t>1 квартал </a:t>
            </a:r>
            <a:r>
              <a:rPr sz="1650" spc="20" dirty="0" smtClean="0">
                <a:solidFill>
                  <a:srgbClr val="2B2A29"/>
                </a:solidFill>
                <a:latin typeface="Century Gothic"/>
                <a:cs typeface="Century Gothic"/>
              </a:rPr>
              <a:t>201</a:t>
            </a:r>
            <a:r>
              <a:rPr lang="ru-RU" sz="1650" spc="20" dirty="0" smtClean="0">
                <a:solidFill>
                  <a:srgbClr val="2B2A29"/>
                </a:solidFill>
                <a:latin typeface="Century Gothic"/>
                <a:cs typeface="Century Gothic"/>
              </a:rPr>
              <a:t>9</a:t>
            </a:r>
            <a:r>
              <a:rPr sz="1650" spc="-80" dirty="0" smtClean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650" spc="10" dirty="0">
                <a:solidFill>
                  <a:srgbClr val="2B2A29"/>
                </a:solidFill>
                <a:latin typeface="Century Gothic"/>
                <a:cs typeface="Century Gothic"/>
              </a:rPr>
              <a:t>г.</a:t>
            </a:r>
            <a:endParaRPr sz="1650" dirty="0">
              <a:latin typeface="Century Gothic"/>
              <a:cs typeface="Century Gothic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8252237" y="5237657"/>
            <a:ext cx="0" cy="702945"/>
          </a:xfrm>
          <a:custGeom>
            <a:avLst/>
            <a:gdLst/>
            <a:ahLst/>
            <a:cxnLst/>
            <a:rect l="l" t="t" r="r" b="b"/>
            <a:pathLst>
              <a:path h="702945">
                <a:moveTo>
                  <a:pt x="0" y="0"/>
                </a:moveTo>
                <a:lnTo>
                  <a:pt x="0" y="702817"/>
                </a:lnTo>
              </a:path>
            </a:pathLst>
          </a:custGeom>
          <a:ln w="34353">
            <a:solidFill>
              <a:srgbClr val="599A3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033725" y="4071010"/>
            <a:ext cx="5194935" cy="1167130"/>
          </a:xfrm>
          <a:custGeom>
            <a:avLst/>
            <a:gdLst/>
            <a:ahLst/>
            <a:cxnLst/>
            <a:rect l="l" t="t" r="r" b="b"/>
            <a:pathLst>
              <a:path w="5194934" h="1167129">
                <a:moveTo>
                  <a:pt x="2597200" y="0"/>
                </a:moveTo>
                <a:lnTo>
                  <a:pt x="2533526" y="374"/>
                </a:lnTo>
                <a:lnTo>
                  <a:pt x="2470225" y="1491"/>
                </a:lnTo>
                <a:lnTo>
                  <a:pt x="2407317" y="3343"/>
                </a:lnTo>
                <a:lnTo>
                  <a:pt x="2344818" y="5920"/>
                </a:lnTo>
                <a:lnTo>
                  <a:pt x="2282746" y="9215"/>
                </a:lnTo>
                <a:lnTo>
                  <a:pt x="2221117" y="13219"/>
                </a:lnTo>
                <a:lnTo>
                  <a:pt x="2159950" y="17922"/>
                </a:lnTo>
                <a:lnTo>
                  <a:pt x="2099262" y="23318"/>
                </a:lnTo>
                <a:lnTo>
                  <a:pt x="2039069" y="29397"/>
                </a:lnTo>
                <a:lnTo>
                  <a:pt x="1979390" y="36151"/>
                </a:lnTo>
                <a:lnTo>
                  <a:pt x="1920242" y="43571"/>
                </a:lnTo>
                <a:lnTo>
                  <a:pt x="1861642" y="51649"/>
                </a:lnTo>
                <a:lnTo>
                  <a:pt x="1803607" y="60376"/>
                </a:lnTo>
                <a:lnTo>
                  <a:pt x="1746155" y="69743"/>
                </a:lnTo>
                <a:lnTo>
                  <a:pt x="1689302" y="79743"/>
                </a:lnTo>
                <a:lnTo>
                  <a:pt x="1633068" y="90366"/>
                </a:lnTo>
                <a:lnTo>
                  <a:pt x="1577468" y="101604"/>
                </a:lnTo>
                <a:lnTo>
                  <a:pt x="1522520" y="113449"/>
                </a:lnTo>
                <a:lnTo>
                  <a:pt x="1468242" y="125892"/>
                </a:lnTo>
                <a:lnTo>
                  <a:pt x="1414651" y="138925"/>
                </a:lnTo>
                <a:lnTo>
                  <a:pt x="1361764" y="152538"/>
                </a:lnTo>
                <a:lnTo>
                  <a:pt x="1309599" y="166724"/>
                </a:lnTo>
                <a:lnTo>
                  <a:pt x="1258172" y="181474"/>
                </a:lnTo>
                <a:lnTo>
                  <a:pt x="1207502" y="196780"/>
                </a:lnTo>
                <a:lnTo>
                  <a:pt x="1157605" y="212632"/>
                </a:lnTo>
                <a:lnTo>
                  <a:pt x="1108499" y="229023"/>
                </a:lnTo>
                <a:lnTo>
                  <a:pt x="1060202" y="245944"/>
                </a:lnTo>
                <a:lnTo>
                  <a:pt x="1012730" y="263386"/>
                </a:lnTo>
                <a:lnTo>
                  <a:pt x="966101" y="281341"/>
                </a:lnTo>
                <a:lnTo>
                  <a:pt x="920333" y="299800"/>
                </a:lnTo>
                <a:lnTo>
                  <a:pt x="875442" y="318755"/>
                </a:lnTo>
                <a:lnTo>
                  <a:pt x="831446" y="338197"/>
                </a:lnTo>
                <a:lnTo>
                  <a:pt x="788363" y="358118"/>
                </a:lnTo>
                <a:lnTo>
                  <a:pt x="746210" y="378510"/>
                </a:lnTo>
                <a:lnTo>
                  <a:pt x="705003" y="399363"/>
                </a:lnTo>
                <a:lnTo>
                  <a:pt x="664761" y="420669"/>
                </a:lnTo>
                <a:lnTo>
                  <a:pt x="625501" y="442420"/>
                </a:lnTo>
                <a:lnTo>
                  <a:pt x="587240" y="464607"/>
                </a:lnTo>
                <a:lnTo>
                  <a:pt x="549996" y="487222"/>
                </a:lnTo>
                <a:lnTo>
                  <a:pt x="513785" y="510255"/>
                </a:lnTo>
                <a:lnTo>
                  <a:pt x="478626" y="533700"/>
                </a:lnTo>
                <a:lnTo>
                  <a:pt x="444535" y="557546"/>
                </a:lnTo>
                <a:lnTo>
                  <a:pt x="411530" y="581786"/>
                </a:lnTo>
                <a:lnTo>
                  <a:pt x="379628" y="606411"/>
                </a:lnTo>
                <a:lnTo>
                  <a:pt x="348847" y="631413"/>
                </a:lnTo>
                <a:lnTo>
                  <a:pt x="319204" y="656783"/>
                </a:lnTo>
                <a:lnTo>
                  <a:pt x="290717" y="682512"/>
                </a:lnTo>
                <a:lnTo>
                  <a:pt x="237276" y="735014"/>
                </a:lnTo>
                <a:lnTo>
                  <a:pt x="188666" y="788852"/>
                </a:lnTo>
                <a:lnTo>
                  <a:pt x="145023" y="843957"/>
                </a:lnTo>
                <a:lnTo>
                  <a:pt x="106488" y="900262"/>
                </a:lnTo>
                <a:lnTo>
                  <a:pt x="73198" y="957698"/>
                </a:lnTo>
                <a:lnTo>
                  <a:pt x="45293" y="1016197"/>
                </a:lnTo>
                <a:lnTo>
                  <a:pt x="22912" y="1075690"/>
                </a:lnTo>
                <a:lnTo>
                  <a:pt x="6192" y="1136111"/>
                </a:lnTo>
                <a:lnTo>
                  <a:pt x="0" y="1166647"/>
                </a:lnTo>
                <a:lnTo>
                  <a:pt x="5194401" y="1166647"/>
                </a:lnTo>
                <a:lnTo>
                  <a:pt x="5180565" y="1105789"/>
                </a:lnTo>
                <a:lnTo>
                  <a:pt x="5160997" y="1045824"/>
                </a:lnTo>
                <a:lnTo>
                  <a:pt x="5135837" y="986819"/>
                </a:lnTo>
                <a:lnTo>
                  <a:pt x="5105222" y="928843"/>
                </a:lnTo>
                <a:lnTo>
                  <a:pt x="5069292" y="871964"/>
                </a:lnTo>
                <a:lnTo>
                  <a:pt x="5028186" y="816251"/>
                </a:lnTo>
                <a:lnTo>
                  <a:pt x="4982042" y="761770"/>
                </a:lnTo>
                <a:lnTo>
                  <a:pt x="4930999" y="708592"/>
                </a:lnTo>
                <a:lnTo>
                  <a:pt x="4875196" y="656783"/>
                </a:lnTo>
                <a:lnTo>
                  <a:pt x="4845553" y="631413"/>
                </a:lnTo>
                <a:lnTo>
                  <a:pt x="4814772" y="606411"/>
                </a:lnTo>
                <a:lnTo>
                  <a:pt x="4782871" y="581786"/>
                </a:lnTo>
                <a:lnTo>
                  <a:pt x="4749866" y="557546"/>
                </a:lnTo>
                <a:lnTo>
                  <a:pt x="4715775" y="533700"/>
                </a:lnTo>
                <a:lnTo>
                  <a:pt x="4680615" y="510255"/>
                </a:lnTo>
                <a:lnTo>
                  <a:pt x="4644405" y="487222"/>
                </a:lnTo>
                <a:lnTo>
                  <a:pt x="4607160" y="464607"/>
                </a:lnTo>
                <a:lnTo>
                  <a:pt x="4568899" y="442420"/>
                </a:lnTo>
                <a:lnTo>
                  <a:pt x="4529639" y="420669"/>
                </a:lnTo>
                <a:lnTo>
                  <a:pt x="4489397" y="399363"/>
                </a:lnTo>
                <a:lnTo>
                  <a:pt x="4448191" y="378510"/>
                </a:lnTo>
                <a:lnTo>
                  <a:pt x="4406038" y="358118"/>
                </a:lnTo>
                <a:lnTo>
                  <a:pt x="4362954" y="338197"/>
                </a:lnTo>
                <a:lnTo>
                  <a:pt x="4318959" y="318755"/>
                </a:lnTo>
                <a:lnTo>
                  <a:pt x="4274068" y="299800"/>
                </a:lnTo>
                <a:lnTo>
                  <a:pt x="4228300" y="281341"/>
                </a:lnTo>
                <a:lnTo>
                  <a:pt x="4181671" y="263386"/>
                </a:lnTo>
                <a:lnTo>
                  <a:pt x="4134199" y="245944"/>
                </a:lnTo>
                <a:lnTo>
                  <a:pt x="4085901" y="229023"/>
                </a:lnTo>
                <a:lnTo>
                  <a:pt x="4036796" y="212632"/>
                </a:lnTo>
                <a:lnTo>
                  <a:pt x="3986899" y="196780"/>
                </a:lnTo>
                <a:lnTo>
                  <a:pt x="3936229" y="181474"/>
                </a:lnTo>
                <a:lnTo>
                  <a:pt x="3884802" y="166724"/>
                </a:lnTo>
                <a:lnTo>
                  <a:pt x="3832637" y="152538"/>
                </a:lnTo>
                <a:lnTo>
                  <a:pt x="3779750" y="138925"/>
                </a:lnTo>
                <a:lnTo>
                  <a:pt x="3726158" y="125892"/>
                </a:lnTo>
                <a:lnTo>
                  <a:pt x="3671880" y="113449"/>
                </a:lnTo>
                <a:lnTo>
                  <a:pt x="3616932" y="101604"/>
                </a:lnTo>
                <a:lnTo>
                  <a:pt x="3561333" y="90366"/>
                </a:lnTo>
                <a:lnTo>
                  <a:pt x="3505098" y="79743"/>
                </a:lnTo>
                <a:lnTo>
                  <a:pt x="3448246" y="69743"/>
                </a:lnTo>
                <a:lnTo>
                  <a:pt x="3390794" y="60376"/>
                </a:lnTo>
                <a:lnTo>
                  <a:pt x="3332759" y="51649"/>
                </a:lnTo>
                <a:lnTo>
                  <a:pt x="3274159" y="43571"/>
                </a:lnTo>
                <a:lnTo>
                  <a:pt x="3215010" y="36151"/>
                </a:lnTo>
                <a:lnTo>
                  <a:pt x="3155331" y="29397"/>
                </a:lnTo>
                <a:lnTo>
                  <a:pt x="3095139" y="23318"/>
                </a:lnTo>
                <a:lnTo>
                  <a:pt x="3034450" y="17922"/>
                </a:lnTo>
                <a:lnTo>
                  <a:pt x="2973283" y="13219"/>
                </a:lnTo>
                <a:lnTo>
                  <a:pt x="2911655" y="9215"/>
                </a:lnTo>
                <a:lnTo>
                  <a:pt x="2849582" y="5920"/>
                </a:lnTo>
                <a:lnTo>
                  <a:pt x="2787083" y="3343"/>
                </a:lnTo>
                <a:lnTo>
                  <a:pt x="2724175" y="1491"/>
                </a:lnTo>
                <a:lnTo>
                  <a:pt x="2660875" y="374"/>
                </a:lnTo>
                <a:lnTo>
                  <a:pt x="2597200" y="0"/>
                </a:lnTo>
                <a:close/>
              </a:path>
            </a:pathLst>
          </a:custGeom>
          <a:solidFill>
            <a:srgbClr val="599A36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019901" y="5008219"/>
            <a:ext cx="0" cy="229870"/>
          </a:xfrm>
          <a:custGeom>
            <a:avLst/>
            <a:gdLst/>
            <a:ahLst/>
            <a:cxnLst/>
            <a:rect l="l" t="t" r="r" b="b"/>
            <a:pathLst>
              <a:path h="229870">
                <a:moveTo>
                  <a:pt x="0" y="0"/>
                </a:moveTo>
                <a:lnTo>
                  <a:pt x="0" y="229438"/>
                </a:lnTo>
              </a:path>
            </a:pathLst>
          </a:custGeom>
          <a:ln w="34353">
            <a:solidFill>
              <a:srgbClr val="599A3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019901" y="5412790"/>
            <a:ext cx="0" cy="235585"/>
          </a:xfrm>
          <a:custGeom>
            <a:avLst/>
            <a:gdLst/>
            <a:ahLst/>
            <a:cxnLst/>
            <a:rect l="l" t="t" r="r" b="b"/>
            <a:pathLst>
              <a:path h="235585">
                <a:moveTo>
                  <a:pt x="0" y="0"/>
                </a:moveTo>
                <a:lnTo>
                  <a:pt x="0" y="235153"/>
                </a:lnTo>
              </a:path>
            </a:pathLst>
          </a:custGeom>
          <a:ln w="34353">
            <a:solidFill>
              <a:srgbClr val="599A3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851808" y="5008219"/>
            <a:ext cx="0" cy="406400"/>
          </a:xfrm>
          <a:custGeom>
            <a:avLst/>
            <a:gdLst/>
            <a:ahLst/>
            <a:cxnLst/>
            <a:rect l="l" t="t" r="r" b="b"/>
            <a:pathLst>
              <a:path h="406400">
                <a:moveTo>
                  <a:pt x="0" y="0"/>
                </a:moveTo>
                <a:lnTo>
                  <a:pt x="0" y="405803"/>
                </a:lnTo>
              </a:path>
            </a:pathLst>
          </a:custGeom>
          <a:ln w="34366">
            <a:solidFill>
              <a:srgbClr val="599A3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851808" y="5589142"/>
            <a:ext cx="0" cy="59055"/>
          </a:xfrm>
          <a:custGeom>
            <a:avLst/>
            <a:gdLst/>
            <a:ahLst/>
            <a:cxnLst/>
            <a:rect l="l" t="t" r="r" b="b"/>
            <a:pathLst>
              <a:path h="59054">
                <a:moveTo>
                  <a:pt x="0" y="0"/>
                </a:moveTo>
                <a:lnTo>
                  <a:pt x="0" y="58801"/>
                </a:lnTo>
              </a:path>
            </a:pathLst>
          </a:custGeom>
          <a:ln w="34366">
            <a:solidFill>
              <a:srgbClr val="599A3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4007840" y="4827575"/>
            <a:ext cx="3933825" cy="300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50" spc="-5" dirty="0">
                <a:solidFill>
                  <a:srgbClr val="2B2A29"/>
                </a:solidFill>
                <a:latin typeface="Century Gothic"/>
                <a:cs typeface="Century Gothic"/>
              </a:rPr>
              <a:t>Строительно-монтажные</a:t>
            </a:r>
            <a:r>
              <a:rPr sz="1850" spc="-9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850" spc="-5" dirty="0">
                <a:solidFill>
                  <a:srgbClr val="2B2A29"/>
                </a:solidFill>
                <a:latin typeface="Century Gothic"/>
                <a:cs typeface="Century Gothic"/>
              </a:rPr>
              <a:t>работы</a:t>
            </a:r>
            <a:endParaRPr sz="1850">
              <a:latin typeface="Century Gothic"/>
              <a:cs typeface="Century Gothic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990357" y="3924973"/>
            <a:ext cx="1916430" cy="564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68275" algn="ctr">
              <a:lnSpc>
                <a:spcPts val="2200"/>
              </a:lnSpc>
            </a:pPr>
            <a:r>
              <a:rPr lang="ru-RU" sz="1850" spc="-5" dirty="0" smtClean="0">
                <a:solidFill>
                  <a:srgbClr val="2B2A29"/>
                </a:solidFill>
                <a:latin typeface="Century Gothic"/>
                <a:cs typeface="Century Gothic"/>
              </a:rPr>
              <a:t>Начало эксплуатации</a:t>
            </a:r>
            <a:endParaRPr sz="1850" dirty="0">
              <a:latin typeface="Century Gothic"/>
              <a:cs typeface="Century Gothic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8289531" y="4535716"/>
            <a:ext cx="417830" cy="490855"/>
          </a:xfrm>
          <a:custGeom>
            <a:avLst/>
            <a:gdLst/>
            <a:ahLst/>
            <a:cxnLst/>
            <a:rect l="l" t="t" r="r" b="b"/>
            <a:pathLst>
              <a:path w="417829" h="490854">
                <a:moveTo>
                  <a:pt x="8826" y="454698"/>
                </a:moveTo>
                <a:lnTo>
                  <a:pt x="0" y="490728"/>
                </a:lnTo>
                <a:lnTo>
                  <a:pt x="34124" y="476173"/>
                </a:lnTo>
                <a:lnTo>
                  <a:pt x="24609" y="468096"/>
                </a:lnTo>
                <a:lnTo>
                  <a:pt x="23939" y="468096"/>
                </a:lnTo>
                <a:lnTo>
                  <a:pt x="18453" y="463435"/>
                </a:lnTo>
                <a:lnTo>
                  <a:pt x="18732" y="463107"/>
                </a:lnTo>
                <a:lnTo>
                  <a:pt x="8826" y="454698"/>
                </a:lnTo>
                <a:close/>
              </a:path>
              <a:path w="417829" h="490854">
                <a:moveTo>
                  <a:pt x="18732" y="463107"/>
                </a:moveTo>
                <a:lnTo>
                  <a:pt x="18453" y="463435"/>
                </a:lnTo>
                <a:lnTo>
                  <a:pt x="23939" y="468096"/>
                </a:lnTo>
                <a:lnTo>
                  <a:pt x="24220" y="467765"/>
                </a:lnTo>
                <a:lnTo>
                  <a:pt x="18732" y="463107"/>
                </a:lnTo>
                <a:close/>
              </a:path>
              <a:path w="417829" h="490854">
                <a:moveTo>
                  <a:pt x="24220" y="467765"/>
                </a:moveTo>
                <a:lnTo>
                  <a:pt x="23939" y="468096"/>
                </a:lnTo>
                <a:lnTo>
                  <a:pt x="24609" y="468096"/>
                </a:lnTo>
                <a:lnTo>
                  <a:pt x="24220" y="467765"/>
                </a:lnTo>
                <a:close/>
              </a:path>
              <a:path w="417829" h="490854">
                <a:moveTo>
                  <a:pt x="412089" y="0"/>
                </a:moveTo>
                <a:lnTo>
                  <a:pt x="18732" y="463107"/>
                </a:lnTo>
                <a:lnTo>
                  <a:pt x="24220" y="467765"/>
                </a:lnTo>
                <a:lnTo>
                  <a:pt x="417575" y="4660"/>
                </a:lnTo>
                <a:lnTo>
                  <a:pt x="412089" y="0"/>
                </a:lnTo>
                <a:close/>
              </a:path>
            </a:pathLst>
          </a:custGeom>
          <a:solidFill>
            <a:srgbClr val="599A3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772500" y="4390110"/>
            <a:ext cx="452120" cy="401320"/>
          </a:xfrm>
          <a:custGeom>
            <a:avLst/>
            <a:gdLst/>
            <a:ahLst/>
            <a:cxnLst/>
            <a:rect l="l" t="t" r="r" b="b"/>
            <a:pathLst>
              <a:path w="452119" h="401320">
                <a:moveTo>
                  <a:pt x="424800" y="381861"/>
                </a:moveTo>
                <a:lnTo>
                  <a:pt x="416191" y="391579"/>
                </a:lnTo>
                <a:lnTo>
                  <a:pt x="452018" y="401180"/>
                </a:lnTo>
                <a:lnTo>
                  <a:pt x="444376" y="382155"/>
                </a:lnTo>
                <a:lnTo>
                  <a:pt x="425132" y="382155"/>
                </a:lnTo>
                <a:lnTo>
                  <a:pt x="424800" y="381861"/>
                </a:lnTo>
                <a:close/>
              </a:path>
              <a:path w="452119" h="401320">
                <a:moveTo>
                  <a:pt x="429573" y="376474"/>
                </a:moveTo>
                <a:lnTo>
                  <a:pt x="424800" y="381861"/>
                </a:lnTo>
                <a:lnTo>
                  <a:pt x="425132" y="382155"/>
                </a:lnTo>
                <a:lnTo>
                  <a:pt x="429907" y="376770"/>
                </a:lnTo>
                <a:lnTo>
                  <a:pt x="429573" y="376474"/>
                </a:lnTo>
                <a:close/>
              </a:path>
              <a:path w="452119" h="401320">
                <a:moveTo>
                  <a:pt x="438188" y="366750"/>
                </a:moveTo>
                <a:lnTo>
                  <a:pt x="429573" y="376474"/>
                </a:lnTo>
                <a:lnTo>
                  <a:pt x="429907" y="376770"/>
                </a:lnTo>
                <a:lnTo>
                  <a:pt x="425132" y="382155"/>
                </a:lnTo>
                <a:lnTo>
                  <a:pt x="444376" y="382155"/>
                </a:lnTo>
                <a:lnTo>
                  <a:pt x="438188" y="366750"/>
                </a:lnTo>
                <a:close/>
              </a:path>
              <a:path w="452119" h="401320">
                <a:moveTo>
                  <a:pt x="4775" y="0"/>
                </a:moveTo>
                <a:lnTo>
                  <a:pt x="0" y="5384"/>
                </a:lnTo>
                <a:lnTo>
                  <a:pt x="424800" y="381861"/>
                </a:lnTo>
                <a:lnTo>
                  <a:pt x="429573" y="376474"/>
                </a:lnTo>
                <a:lnTo>
                  <a:pt x="4775" y="0"/>
                </a:lnTo>
                <a:close/>
              </a:path>
            </a:pathLst>
          </a:custGeom>
          <a:solidFill>
            <a:srgbClr val="599A3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227859" y="5237657"/>
            <a:ext cx="1607185" cy="175260"/>
          </a:xfrm>
          <a:custGeom>
            <a:avLst/>
            <a:gdLst/>
            <a:ahLst/>
            <a:cxnLst/>
            <a:rect l="l" t="t" r="r" b="b"/>
            <a:pathLst>
              <a:path w="1607185" h="175260">
                <a:moveTo>
                  <a:pt x="0" y="0"/>
                </a:moveTo>
                <a:lnTo>
                  <a:pt x="1606765" y="0"/>
                </a:lnTo>
                <a:lnTo>
                  <a:pt x="1606765" y="175132"/>
                </a:lnTo>
                <a:lnTo>
                  <a:pt x="0" y="175132"/>
                </a:lnTo>
                <a:lnTo>
                  <a:pt x="0" y="0"/>
                </a:lnTo>
                <a:close/>
              </a:path>
            </a:pathLst>
          </a:custGeom>
          <a:solidFill>
            <a:srgbClr val="E31E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038805" y="5414022"/>
            <a:ext cx="5196840" cy="175260"/>
          </a:xfrm>
          <a:custGeom>
            <a:avLst/>
            <a:gdLst/>
            <a:ahLst/>
            <a:cxnLst/>
            <a:rect l="l" t="t" r="r" b="b"/>
            <a:pathLst>
              <a:path w="5196840" h="175260">
                <a:moveTo>
                  <a:pt x="0" y="0"/>
                </a:moveTo>
                <a:lnTo>
                  <a:pt x="5196255" y="0"/>
                </a:lnTo>
                <a:lnTo>
                  <a:pt x="5196255" y="175120"/>
                </a:lnTo>
                <a:lnTo>
                  <a:pt x="0" y="175120"/>
                </a:lnTo>
                <a:lnTo>
                  <a:pt x="0" y="0"/>
                </a:lnTo>
                <a:close/>
              </a:path>
            </a:pathLst>
          </a:custGeom>
          <a:solidFill>
            <a:srgbClr val="599A3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8148573" y="5087696"/>
            <a:ext cx="207645" cy="207645"/>
          </a:xfrm>
          <a:custGeom>
            <a:avLst/>
            <a:gdLst/>
            <a:ahLst/>
            <a:cxnLst/>
            <a:rect l="l" t="t" r="r" b="b"/>
            <a:pathLst>
              <a:path w="207645" h="207645">
                <a:moveTo>
                  <a:pt x="103670" y="0"/>
                </a:moveTo>
                <a:lnTo>
                  <a:pt x="63318" y="8145"/>
                </a:lnTo>
                <a:lnTo>
                  <a:pt x="30365" y="30359"/>
                </a:lnTo>
                <a:lnTo>
                  <a:pt x="8147" y="63307"/>
                </a:lnTo>
                <a:lnTo>
                  <a:pt x="0" y="103657"/>
                </a:lnTo>
                <a:lnTo>
                  <a:pt x="8147" y="144008"/>
                </a:lnTo>
                <a:lnTo>
                  <a:pt x="30365" y="176961"/>
                </a:lnTo>
                <a:lnTo>
                  <a:pt x="63318" y="199180"/>
                </a:lnTo>
                <a:lnTo>
                  <a:pt x="103670" y="207327"/>
                </a:lnTo>
                <a:lnTo>
                  <a:pt x="144019" y="199180"/>
                </a:lnTo>
                <a:lnTo>
                  <a:pt x="176968" y="176961"/>
                </a:lnTo>
                <a:lnTo>
                  <a:pt x="199182" y="144008"/>
                </a:lnTo>
                <a:lnTo>
                  <a:pt x="207327" y="103657"/>
                </a:lnTo>
                <a:lnTo>
                  <a:pt x="199182" y="63307"/>
                </a:lnTo>
                <a:lnTo>
                  <a:pt x="176968" y="30359"/>
                </a:lnTo>
                <a:lnTo>
                  <a:pt x="144019" y="8145"/>
                </a:lnTo>
                <a:lnTo>
                  <a:pt x="103670" y="0"/>
                </a:lnTo>
                <a:close/>
              </a:path>
            </a:pathLst>
          </a:custGeom>
          <a:solidFill>
            <a:srgbClr val="E31E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2205"/>
              </a:lnSpc>
            </a:pPr>
            <a:fld id="{81D60167-4931-47E6-BA6A-407CBD079E47}" type="slidenum">
              <a:rPr dirty="0"/>
              <a:t>10</a:t>
            </a:fld>
            <a:endParaRPr dirty="0"/>
          </a:p>
        </p:txBody>
      </p:sp>
      <p:sp>
        <p:nvSpPr>
          <p:cNvPr id="41" name="object 4"/>
          <p:cNvSpPr txBox="1"/>
          <p:nvPr/>
        </p:nvSpPr>
        <p:spPr>
          <a:xfrm>
            <a:off x="459677" y="225729"/>
            <a:ext cx="855382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Тепличный 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комплекс в </a:t>
            </a:r>
            <a:r>
              <a:rPr lang="ru-RU" sz="14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г.Усть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-Катав с </a:t>
            </a:r>
            <a:r>
              <a:rPr lang="ru-RU" sz="1400" dirty="0" err="1">
                <a:solidFill>
                  <a:srgbClr val="2B2A29"/>
                </a:solidFill>
                <a:latin typeface="Century Gothic"/>
                <a:cs typeface="Century Gothic"/>
              </a:rPr>
              <a:t>досветкой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 - «Горный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»  </a:t>
            </a:r>
            <a:r>
              <a:rPr lang="en-US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|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  План-график реализации</a:t>
            </a:r>
            <a:endParaRPr sz="1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8362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0" y="542493"/>
            <a:ext cx="485775" cy="215900"/>
          </a:xfrm>
          <a:custGeom>
            <a:avLst/>
            <a:gdLst/>
            <a:ahLst/>
            <a:cxnLst/>
            <a:rect l="l" t="t" r="r" b="b"/>
            <a:pathLst>
              <a:path w="485775" h="215900">
                <a:moveTo>
                  <a:pt x="33" y="0"/>
                </a:moveTo>
                <a:lnTo>
                  <a:pt x="0" y="175602"/>
                </a:lnTo>
                <a:lnTo>
                  <a:pt x="485754" y="215811"/>
                </a:lnTo>
                <a:lnTo>
                  <a:pt x="375789" y="124675"/>
                </a:lnTo>
                <a:lnTo>
                  <a:pt x="33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5789" y="549338"/>
            <a:ext cx="7034530" cy="209550"/>
          </a:xfrm>
          <a:custGeom>
            <a:avLst/>
            <a:gdLst/>
            <a:ahLst/>
            <a:cxnLst/>
            <a:rect l="l" t="t" r="r" b="b"/>
            <a:pathLst>
              <a:path w="7034530" h="209550">
                <a:moveTo>
                  <a:pt x="7034051" y="0"/>
                </a:moveTo>
                <a:lnTo>
                  <a:pt x="0" y="117830"/>
                </a:lnTo>
                <a:lnTo>
                  <a:pt x="109965" y="208965"/>
                </a:lnTo>
                <a:lnTo>
                  <a:pt x="6089818" y="102082"/>
                </a:lnTo>
                <a:lnTo>
                  <a:pt x="7034051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465608" y="549338"/>
            <a:ext cx="2843530" cy="231140"/>
          </a:xfrm>
          <a:custGeom>
            <a:avLst/>
            <a:gdLst/>
            <a:ahLst/>
            <a:cxnLst/>
            <a:rect l="l" t="t" r="r" b="b"/>
            <a:pathLst>
              <a:path w="2843529" h="231140">
                <a:moveTo>
                  <a:pt x="944232" y="0"/>
                </a:moveTo>
                <a:lnTo>
                  <a:pt x="0" y="102082"/>
                </a:lnTo>
                <a:lnTo>
                  <a:pt x="2843072" y="230746"/>
                </a:lnTo>
                <a:lnTo>
                  <a:pt x="2664434" y="161467"/>
                </a:lnTo>
                <a:lnTo>
                  <a:pt x="944232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130042" y="198882"/>
            <a:ext cx="1562100" cy="581660"/>
          </a:xfrm>
          <a:custGeom>
            <a:avLst/>
            <a:gdLst/>
            <a:ahLst/>
            <a:cxnLst/>
            <a:rect l="l" t="t" r="r" b="b"/>
            <a:pathLst>
              <a:path w="1562100" h="581660">
                <a:moveTo>
                  <a:pt x="1561960" y="0"/>
                </a:moveTo>
                <a:lnTo>
                  <a:pt x="0" y="511924"/>
                </a:lnTo>
                <a:lnTo>
                  <a:pt x="178638" y="581202"/>
                </a:lnTo>
                <a:lnTo>
                  <a:pt x="1559179" y="58191"/>
                </a:lnTo>
                <a:lnTo>
                  <a:pt x="1561960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88469" y="1207871"/>
            <a:ext cx="9766935" cy="5573916"/>
          </a:xfrm>
          <a:custGeom>
            <a:avLst/>
            <a:gdLst/>
            <a:ahLst/>
            <a:cxnLst/>
            <a:rect l="l" t="t" r="r" b="b"/>
            <a:pathLst>
              <a:path w="9766935" h="1568450">
                <a:moveTo>
                  <a:pt x="0" y="1568310"/>
                </a:moveTo>
                <a:lnTo>
                  <a:pt x="9766449" y="1568310"/>
                </a:lnTo>
                <a:lnTo>
                  <a:pt x="9766449" y="0"/>
                </a:lnTo>
                <a:lnTo>
                  <a:pt x="0" y="0"/>
                </a:lnTo>
                <a:lnTo>
                  <a:pt x="0" y="156831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51922" y="874283"/>
            <a:ext cx="9439910" cy="728789"/>
          </a:xfrm>
          <a:prstGeom prst="rect">
            <a:avLst/>
          </a:prstGeom>
          <a:solidFill>
            <a:srgbClr val="79A537"/>
          </a:solidFill>
          <a:ln w="70661">
            <a:solidFill>
              <a:srgbClr val="FEFEFE"/>
            </a:solidFill>
          </a:ln>
        </p:spPr>
        <p:txBody>
          <a:bodyPr vert="horz" wrap="square" lIns="0" tIns="67310" rIns="0" bIns="0" rtlCol="0" anchor="t" anchorCtr="0">
            <a:spAutoFit/>
          </a:bodyPr>
          <a:lstStyle/>
          <a:p>
            <a:pPr marL="243840" marR="246379" algn="ctr">
              <a:lnSpc>
                <a:spcPct val="101000"/>
              </a:lnSpc>
              <a:spcBef>
                <a:spcPts val="530"/>
              </a:spcBef>
            </a:pPr>
            <a:r>
              <a:rPr lang="ru-RU" sz="2200" b="1" spc="-5" dirty="0">
                <a:solidFill>
                  <a:srgbClr val="FEFEFE"/>
                </a:solidFill>
                <a:latin typeface="Century Gothic"/>
                <a:cs typeface="Century Gothic"/>
              </a:rPr>
              <a:t>«На сегодняшний день построены объекты за счет средств НО «ФРМ» и средств Челябинской области</a:t>
            </a:r>
            <a:endParaRPr sz="2200" dirty="0">
              <a:latin typeface="Century Gothic"/>
              <a:cs typeface="Century Gothic"/>
            </a:endParaRPr>
          </a:p>
        </p:txBody>
      </p:sp>
      <p:sp>
        <p:nvSpPr>
          <p:cNvPr id="40" name="object 4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2205"/>
              </a:lnSpc>
            </a:pPr>
            <a:fld id="{81D60167-4931-47E6-BA6A-407CBD079E47}" type="slidenum">
              <a:rPr dirty="0"/>
              <a:t>11</a:t>
            </a:fld>
            <a:endParaRPr dirty="0"/>
          </a:p>
        </p:txBody>
      </p:sp>
      <p:sp>
        <p:nvSpPr>
          <p:cNvPr id="41" name="object 4"/>
          <p:cNvSpPr txBox="1"/>
          <p:nvPr/>
        </p:nvSpPr>
        <p:spPr>
          <a:xfrm>
            <a:off x="459677" y="225729"/>
            <a:ext cx="855382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Тепличный 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комплекс в </a:t>
            </a:r>
            <a:r>
              <a:rPr lang="ru-RU" sz="14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г.Усть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-Катав с </a:t>
            </a:r>
            <a:r>
              <a:rPr lang="ru-RU" sz="1400" dirty="0" err="1">
                <a:solidFill>
                  <a:srgbClr val="2B2A29"/>
                </a:solidFill>
                <a:latin typeface="Century Gothic"/>
                <a:cs typeface="Century Gothic"/>
              </a:rPr>
              <a:t>досветкой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 - «Горный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»  </a:t>
            </a:r>
            <a:r>
              <a:rPr lang="en-US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|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  Завершенные этапы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1922" y="2105025"/>
            <a:ext cx="937043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Century Gothic" panose="020B0502020202020204" pitchFamily="34" charset="0"/>
              </a:rPr>
              <a:t>1. Строительство </a:t>
            </a:r>
            <a:r>
              <a:rPr lang="ru-RU" sz="2400" dirty="0">
                <a:latin typeface="Century Gothic" panose="020B0502020202020204" pitchFamily="34" charset="0"/>
              </a:rPr>
              <a:t>КВЛ 110 </a:t>
            </a:r>
            <a:r>
              <a:rPr lang="ru-RU" sz="2400" dirty="0" err="1">
                <a:latin typeface="Century Gothic" panose="020B0502020202020204" pitchFamily="34" charset="0"/>
              </a:rPr>
              <a:t>кВ</a:t>
            </a:r>
            <a:r>
              <a:rPr lang="ru-RU" sz="2400" dirty="0">
                <a:latin typeface="Century Gothic" panose="020B0502020202020204" pitchFamily="34" charset="0"/>
              </a:rPr>
              <a:t>  «Кропачево – Агрокомплекс</a:t>
            </a:r>
            <a:r>
              <a:rPr lang="ru-RU" sz="2400" dirty="0" smtClean="0">
                <a:latin typeface="Century Gothic" panose="020B0502020202020204" pitchFamily="34" charset="0"/>
              </a:rPr>
              <a:t>»;</a:t>
            </a:r>
            <a:endParaRPr lang="ru-RU" sz="2400" dirty="0"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Century Gothic" panose="020B0502020202020204" pitchFamily="34" charset="0"/>
              </a:rPr>
              <a:t>2</a:t>
            </a:r>
            <a:r>
              <a:rPr lang="ru-RU" sz="2400" dirty="0">
                <a:latin typeface="Century Gothic" panose="020B0502020202020204" pitchFamily="34" charset="0"/>
              </a:rPr>
              <a:t>. </a:t>
            </a:r>
            <a:r>
              <a:rPr lang="ru-RU" sz="2400" dirty="0" smtClean="0">
                <a:latin typeface="Century Gothic" panose="020B0502020202020204" pitchFamily="34" charset="0"/>
              </a:rPr>
              <a:t>Строительство </a:t>
            </a:r>
            <a:r>
              <a:rPr lang="ru-RU" sz="2400" dirty="0">
                <a:latin typeface="Century Gothic" panose="020B0502020202020204" pitchFamily="34" charset="0"/>
              </a:rPr>
              <a:t>ПС 110 </a:t>
            </a:r>
            <a:r>
              <a:rPr lang="ru-RU" sz="2400" dirty="0" err="1">
                <a:latin typeface="Century Gothic" panose="020B0502020202020204" pitchFamily="34" charset="0"/>
              </a:rPr>
              <a:t>кВ</a:t>
            </a:r>
            <a:r>
              <a:rPr lang="ru-RU" sz="2400" dirty="0">
                <a:latin typeface="Century Gothic" panose="020B0502020202020204" pitchFamily="34" charset="0"/>
              </a:rPr>
              <a:t>  «Агрокомплекс</a:t>
            </a:r>
            <a:r>
              <a:rPr lang="ru-RU" sz="2400" dirty="0" smtClean="0">
                <a:latin typeface="Century Gothic" panose="020B0502020202020204" pitchFamily="34" charset="0"/>
              </a:rPr>
              <a:t>»;</a:t>
            </a:r>
            <a:endParaRPr lang="ru-RU" sz="2400" dirty="0"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Century Gothic" panose="020B0502020202020204" pitchFamily="34" charset="0"/>
              </a:rPr>
              <a:t>3</a:t>
            </a:r>
            <a:r>
              <a:rPr lang="ru-RU" sz="2400" dirty="0">
                <a:latin typeface="Century Gothic" panose="020B0502020202020204" pitchFamily="34" charset="0"/>
              </a:rPr>
              <a:t>. </a:t>
            </a:r>
            <a:r>
              <a:rPr lang="ru-RU" sz="2400" dirty="0" smtClean="0">
                <a:latin typeface="Century Gothic" panose="020B0502020202020204" pitchFamily="34" charset="0"/>
              </a:rPr>
              <a:t>Строительство </a:t>
            </a:r>
            <a:r>
              <a:rPr lang="ru-RU" sz="2400" dirty="0">
                <a:latin typeface="Century Gothic" panose="020B0502020202020204" pitchFamily="34" charset="0"/>
              </a:rPr>
              <a:t>РП 10 </a:t>
            </a:r>
            <a:r>
              <a:rPr lang="ru-RU" sz="2400" dirty="0" err="1">
                <a:latin typeface="Century Gothic" panose="020B0502020202020204" pitchFamily="34" charset="0"/>
              </a:rPr>
              <a:t>кВ</a:t>
            </a:r>
            <a:r>
              <a:rPr lang="ru-RU" sz="2400" dirty="0">
                <a:latin typeface="Century Gothic" panose="020B0502020202020204" pitchFamily="34" charset="0"/>
              </a:rPr>
              <a:t>, БКТП 10/0,4 </a:t>
            </a:r>
            <a:r>
              <a:rPr lang="ru-RU" sz="2400" dirty="0" err="1">
                <a:latin typeface="Century Gothic" panose="020B0502020202020204" pitchFamily="34" charset="0"/>
              </a:rPr>
              <a:t>кВ</a:t>
            </a:r>
            <a:r>
              <a:rPr lang="ru-RU" sz="2400" dirty="0">
                <a:latin typeface="Century Gothic" panose="020B0502020202020204" pitchFamily="34" charset="0"/>
              </a:rPr>
              <a:t>, КЛ 10 </a:t>
            </a:r>
            <a:r>
              <a:rPr lang="ru-RU" sz="2400" dirty="0" err="1" smtClean="0">
                <a:latin typeface="Century Gothic" panose="020B0502020202020204" pitchFamily="34" charset="0"/>
              </a:rPr>
              <a:t>кВ</a:t>
            </a:r>
            <a:r>
              <a:rPr lang="ru-RU" sz="2400" dirty="0" smtClean="0">
                <a:latin typeface="Century Gothic" panose="020B0502020202020204" pitchFamily="34" charset="0"/>
              </a:rPr>
              <a:t>;</a:t>
            </a:r>
            <a:endParaRPr lang="ru-RU" sz="2400" dirty="0"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Century Gothic" panose="020B0502020202020204" pitchFamily="34" charset="0"/>
              </a:rPr>
              <a:t>4</a:t>
            </a:r>
            <a:r>
              <a:rPr lang="ru-RU" sz="2400" dirty="0">
                <a:latin typeface="Century Gothic" panose="020B0502020202020204" pitchFamily="34" charset="0"/>
              </a:rPr>
              <a:t>. </a:t>
            </a:r>
            <a:r>
              <a:rPr lang="ru-RU" sz="2400" dirty="0" smtClean="0">
                <a:latin typeface="Century Gothic" panose="020B0502020202020204" pitchFamily="34" charset="0"/>
              </a:rPr>
              <a:t>Строительство </a:t>
            </a:r>
            <a:r>
              <a:rPr lang="ru-RU" sz="2400" dirty="0">
                <a:latin typeface="Century Gothic" panose="020B0502020202020204" pitchFamily="34" charset="0"/>
              </a:rPr>
              <a:t>водогрейной газовой котельной 120 </a:t>
            </a:r>
            <a:r>
              <a:rPr lang="ru-RU" sz="2400" dirty="0" smtClean="0">
                <a:latin typeface="Century Gothic" panose="020B0502020202020204" pitchFamily="34" charset="0"/>
              </a:rPr>
              <a:t>МВт;</a:t>
            </a:r>
            <a:endParaRPr lang="ru-RU" sz="2400" dirty="0"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Century Gothic" panose="020B0502020202020204" pitchFamily="34" charset="0"/>
              </a:rPr>
              <a:t>5</a:t>
            </a:r>
            <a:r>
              <a:rPr lang="ru-RU" sz="2400" dirty="0">
                <a:latin typeface="Century Gothic" panose="020B0502020202020204" pitchFamily="34" charset="0"/>
              </a:rPr>
              <a:t>. </a:t>
            </a:r>
            <a:r>
              <a:rPr lang="ru-RU" sz="2400" dirty="0" smtClean="0">
                <a:latin typeface="Century Gothic" panose="020B0502020202020204" pitchFamily="34" charset="0"/>
              </a:rPr>
              <a:t>Строительство </a:t>
            </a:r>
            <a:r>
              <a:rPr lang="ru-RU" sz="2400" dirty="0">
                <a:latin typeface="Century Gothic" panose="020B0502020202020204" pitchFamily="34" charset="0"/>
              </a:rPr>
              <a:t>объектов газоснабжения;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Century Gothic" panose="020B0502020202020204" pitchFamily="34" charset="0"/>
              </a:rPr>
              <a:t>6</a:t>
            </a:r>
            <a:r>
              <a:rPr lang="ru-RU" sz="2400" dirty="0">
                <a:latin typeface="Century Gothic" panose="020B0502020202020204" pitchFamily="34" charset="0"/>
              </a:rPr>
              <a:t>. </a:t>
            </a:r>
            <a:r>
              <a:rPr lang="ru-RU" sz="2400" dirty="0" smtClean="0">
                <a:latin typeface="Century Gothic" panose="020B0502020202020204" pitchFamily="34" charset="0"/>
              </a:rPr>
              <a:t>Магистральный водопровод;</a:t>
            </a:r>
            <a:endParaRPr lang="ru-RU" sz="2400" dirty="0">
              <a:latin typeface="Century Gothic" panose="020B0502020202020204" pitchFamily="34" charset="0"/>
            </a:endParaRPr>
          </a:p>
          <a:p>
            <a:pPr marL="268288" indent="-268288">
              <a:lnSpc>
                <a:spcPct val="150000"/>
              </a:lnSpc>
            </a:pPr>
            <a:r>
              <a:rPr lang="ru-RU" sz="2400" dirty="0" smtClean="0">
                <a:latin typeface="Century Gothic" panose="020B0502020202020204" pitchFamily="34" charset="0"/>
              </a:rPr>
              <a:t>7</a:t>
            </a:r>
            <a:r>
              <a:rPr lang="ru-RU" sz="2400" dirty="0">
                <a:latin typeface="Century Gothic" panose="020B0502020202020204" pitchFamily="34" charset="0"/>
              </a:rPr>
              <a:t>. </a:t>
            </a:r>
            <a:r>
              <a:rPr lang="ru-RU" sz="2400" dirty="0" smtClean="0">
                <a:latin typeface="Century Gothic" panose="020B0502020202020204" pitchFamily="34" charset="0"/>
              </a:rPr>
              <a:t>Строительство </a:t>
            </a:r>
            <a:r>
              <a:rPr lang="ru-RU" sz="2400" dirty="0">
                <a:latin typeface="Century Gothic" panose="020B0502020202020204" pitchFamily="34" charset="0"/>
              </a:rPr>
              <a:t>подъездных автомобильных дорог с примыканием к автомобильной дороге М-5 «Урал</a:t>
            </a:r>
            <a:r>
              <a:rPr lang="ru-RU" sz="2400" dirty="0" smtClean="0">
                <a:latin typeface="Century Gothic" panose="020B0502020202020204" pitchFamily="34" charset="0"/>
              </a:rPr>
              <a:t>».</a:t>
            </a:r>
            <a:endParaRPr lang="ru-RU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40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0" y="542493"/>
            <a:ext cx="485775" cy="215900"/>
          </a:xfrm>
          <a:custGeom>
            <a:avLst/>
            <a:gdLst/>
            <a:ahLst/>
            <a:cxnLst/>
            <a:rect l="l" t="t" r="r" b="b"/>
            <a:pathLst>
              <a:path w="485775" h="215900">
                <a:moveTo>
                  <a:pt x="33" y="0"/>
                </a:moveTo>
                <a:lnTo>
                  <a:pt x="0" y="175602"/>
                </a:lnTo>
                <a:lnTo>
                  <a:pt x="485754" y="215811"/>
                </a:lnTo>
                <a:lnTo>
                  <a:pt x="375789" y="124675"/>
                </a:lnTo>
                <a:lnTo>
                  <a:pt x="33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5789" y="549338"/>
            <a:ext cx="7034530" cy="209550"/>
          </a:xfrm>
          <a:custGeom>
            <a:avLst/>
            <a:gdLst/>
            <a:ahLst/>
            <a:cxnLst/>
            <a:rect l="l" t="t" r="r" b="b"/>
            <a:pathLst>
              <a:path w="7034530" h="209550">
                <a:moveTo>
                  <a:pt x="7034051" y="0"/>
                </a:moveTo>
                <a:lnTo>
                  <a:pt x="0" y="117830"/>
                </a:lnTo>
                <a:lnTo>
                  <a:pt x="109965" y="208965"/>
                </a:lnTo>
                <a:lnTo>
                  <a:pt x="6089818" y="102082"/>
                </a:lnTo>
                <a:lnTo>
                  <a:pt x="7034051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465608" y="549338"/>
            <a:ext cx="2843530" cy="231140"/>
          </a:xfrm>
          <a:custGeom>
            <a:avLst/>
            <a:gdLst/>
            <a:ahLst/>
            <a:cxnLst/>
            <a:rect l="l" t="t" r="r" b="b"/>
            <a:pathLst>
              <a:path w="2843529" h="231140">
                <a:moveTo>
                  <a:pt x="944232" y="0"/>
                </a:moveTo>
                <a:lnTo>
                  <a:pt x="0" y="102082"/>
                </a:lnTo>
                <a:lnTo>
                  <a:pt x="2843072" y="230746"/>
                </a:lnTo>
                <a:lnTo>
                  <a:pt x="2664434" y="161467"/>
                </a:lnTo>
                <a:lnTo>
                  <a:pt x="944232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130042" y="198882"/>
            <a:ext cx="1562100" cy="581660"/>
          </a:xfrm>
          <a:custGeom>
            <a:avLst/>
            <a:gdLst/>
            <a:ahLst/>
            <a:cxnLst/>
            <a:rect l="l" t="t" r="r" b="b"/>
            <a:pathLst>
              <a:path w="1562100" h="581660">
                <a:moveTo>
                  <a:pt x="1561960" y="0"/>
                </a:moveTo>
                <a:lnTo>
                  <a:pt x="0" y="511924"/>
                </a:lnTo>
                <a:lnTo>
                  <a:pt x="178638" y="581202"/>
                </a:lnTo>
                <a:lnTo>
                  <a:pt x="1559179" y="58191"/>
                </a:lnTo>
                <a:lnTo>
                  <a:pt x="1561960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88469" y="1207871"/>
            <a:ext cx="9766935" cy="5573916"/>
          </a:xfrm>
          <a:custGeom>
            <a:avLst/>
            <a:gdLst/>
            <a:ahLst/>
            <a:cxnLst/>
            <a:rect l="l" t="t" r="r" b="b"/>
            <a:pathLst>
              <a:path w="9766935" h="1568450">
                <a:moveTo>
                  <a:pt x="0" y="1568310"/>
                </a:moveTo>
                <a:lnTo>
                  <a:pt x="9766449" y="1568310"/>
                </a:lnTo>
                <a:lnTo>
                  <a:pt x="9766449" y="0"/>
                </a:lnTo>
                <a:lnTo>
                  <a:pt x="0" y="0"/>
                </a:lnTo>
                <a:lnTo>
                  <a:pt x="0" y="156831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51922" y="874282"/>
            <a:ext cx="9439910" cy="468000"/>
          </a:xfrm>
          <a:prstGeom prst="rect">
            <a:avLst/>
          </a:prstGeom>
          <a:solidFill>
            <a:srgbClr val="79A537"/>
          </a:solidFill>
          <a:ln w="70661">
            <a:solidFill>
              <a:srgbClr val="FEFEFE"/>
            </a:solidFill>
          </a:ln>
        </p:spPr>
        <p:txBody>
          <a:bodyPr vert="horz" wrap="square" lIns="0" tIns="67310" rIns="0" bIns="0" rtlCol="0" anchor="t" anchorCtr="0">
            <a:spAutoFit/>
          </a:bodyPr>
          <a:lstStyle/>
          <a:p>
            <a:pPr marL="243840" marR="246379" algn="ctr">
              <a:lnSpc>
                <a:spcPct val="101000"/>
              </a:lnSpc>
              <a:spcBef>
                <a:spcPts val="530"/>
              </a:spcBef>
            </a:pPr>
            <a:r>
              <a:rPr lang="ru-RU" sz="2200" b="1" spc="-5" dirty="0">
                <a:solidFill>
                  <a:srgbClr val="FEFEFE"/>
                </a:solidFill>
                <a:latin typeface="Century Gothic"/>
                <a:cs typeface="Century Gothic"/>
              </a:rPr>
              <a:t>Фотоотчет о ходе строительства</a:t>
            </a:r>
            <a:endParaRPr sz="2200" dirty="0">
              <a:latin typeface="Century Gothic"/>
              <a:cs typeface="Century Gothic"/>
            </a:endParaRPr>
          </a:p>
        </p:txBody>
      </p:sp>
      <p:sp>
        <p:nvSpPr>
          <p:cNvPr id="40" name="object 4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2205"/>
              </a:lnSpc>
            </a:pPr>
            <a:fld id="{81D60167-4931-47E6-BA6A-407CBD079E47}" type="slidenum">
              <a:rPr dirty="0"/>
              <a:t>12</a:t>
            </a:fld>
            <a:endParaRPr dirty="0"/>
          </a:p>
        </p:txBody>
      </p:sp>
      <p:sp>
        <p:nvSpPr>
          <p:cNvPr id="41" name="object 4"/>
          <p:cNvSpPr txBox="1"/>
          <p:nvPr/>
        </p:nvSpPr>
        <p:spPr>
          <a:xfrm>
            <a:off x="459677" y="225729"/>
            <a:ext cx="855382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Тепличный 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комплекс в </a:t>
            </a:r>
            <a:r>
              <a:rPr lang="ru-RU" sz="14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г.Усть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-Катав с </a:t>
            </a:r>
            <a:r>
              <a:rPr lang="ru-RU" sz="1400" dirty="0" err="1">
                <a:solidFill>
                  <a:srgbClr val="2B2A29"/>
                </a:solidFill>
                <a:latin typeface="Century Gothic"/>
                <a:cs typeface="Century Gothic"/>
              </a:rPr>
              <a:t>досветкой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 - «Горный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»  </a:t>
            </a:r>
            <a:r>
              <a:rPr lang="en-US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|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  Завершенные этапы</a:t>
            </a:r>
            <a:endParaRPr sz="1400" dirty="0">
              <a:latin typeface="Arial"/>
              <a:cs typeface="Arial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22" y="1495425"/>
            <a:ext cx="3850774" cy="278224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22" y="4467225"/>
            <a:ext cx="3831147" cy="260632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132" y="2386013"/>
            <a:ext cx="53467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41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0" y="542493"/>
            <a:ext cx="485775" cy="215900"/>
          </a:xfrm>
          <a:custGeom>
            <a:avLst/>
            <a:gdLst/>
            <a:ahLst/>
            <a:cxnLst/>
            <a:rect l="l" t="t" r="r" b="b"/>
            <a:pathLst>
              <a:path w="485775" h="215900">
                <a:moveTo>
                  <a:pt x="33" y="0"/>
                </a:moveTo>
                <a:lnTo>
                  <a:pt x="0" y="175602"/>
                </a:lnTo>
                <a:lnTo>
                  <a:pt x="485754" y="215811"/>
                </a:lnTo>
                <a:lnTo>
                  <a:pt x="375789" y="124675"/>
                </a:lnTo>
                <a:lnTo>
                  <a:pt x="33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5789" y="549338"/>
            <a:ext cx="7034530" cy="209550"/>
          </a:xfrm>
          <a:custGeom>
            <a:avLst/>
            <a:gdLst/>
            <a:ahLst/>
            <a:cxnLst/>
            <a:rect l="l" t="t" r="r" b="b"/>
            <a:pathLst>
              <a:path w="7034530" h="209550">
                <a:moveTo>
                  <a:pt x="7034051" y="0"/>
                </a:moveTo>
                <a:lnTo>
                  <a:pt x="0" y="117830"/>
                </a:lnTo>
                <a:lnTo>
                  <a:pt x="109965" y="208965"/>
                </a:lnTo>
                <a:lnTo>
                  <a:pt x="6089818" y="102082"/>
                </a:lnTo>
                <a:lnTo>
                  <a:pt x="7034051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465608" y="549338"/>
            <a:ext cx="2843530" cy="231140"/>
          </a:xfrm>
          <a:custGeom>
            <a:avLst/>
            <a:gdLst/>
            <a:ahLst/>
            <a:cxnLst/>
            <a:rect l="l" t="t" r="r" b="b"/>
            <a:pathLst>
              <a:path w="2843529" h="231140">
                <a:moveTo>
                  <a:pt x="944232" y="0"/>
                </a:moveTo>
                <a:lnTo>
                  <a:pt x="0" y="102082"/>
                </a:lnTo>
                <a:lnTo>
                  <a:pt x="2843072" y="230746"/>
                </a:lnTo>
                <a:lnTo>
                  <a:pt x="2664434" y="161467"/>
                </a:lnTo>
                <a:lnTo>
                  <a:pt x="944232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130042" y="198882"/>
            <a:ext cx="1562100" cy="581660"/>
          </a:xfrm>
          <a:custGeom>
            <a:avLst/>
            <a:gdLst/>
            <a:ahLst/>
            <a:cxnLst/>
            <a:rect l="l" t="t" r="r" b="b"/>
            <a:pathLst>
              <a:path w="1562100" h="581660">
                <a:moveTo>
                  <a:pt x="1561960" y="0"/>
                </a:moveTo>
                <a:lnTo>
                  <a:pt x="0" y="511924"/>
                </a:lnTo>
                <a:lnTo>
                  <a:pt x="178638" y="581202"/>
                </a:lnTo>
                <a:lnTo>
                  <a:pt x="1559179" y="58191"/>
                </a:lnTo>
                <a:lnTo>
                  <a:pt x="1561960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88469" y="1207871"/>
            <a:ext cx="9766935" cy="5573916"/>
          </a:xfrm>
          <a:custGeom>
            <a:avLst/>
            <a:gdLst/>
            <a:ahLst/>
            <a:cxnLst/>
            <a:rect l="l" t="t" r="r" b="b"/>
            <a:pathLst>
              <a:path w="9766935" h="1568450">
                <a:moveTo>
                  <a:pt x="0" y="1568310"/>
                </a:moveTo>
                <a:lnTo>
                  <a:pt x="9766449" y="1568310"/>
                </a:lnTo>
                <a:lnTo>
                  <a:pt x="9766449" y="0"/>
                </a:lnTo>
                <a:lnTo>
                  <a:pt x="0" y="0"/>
                </a:lnTo>
                <a:lnTo>
                  <a:pt x="0" y="156831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2205"/>
              </a:lnSpc>
            </a:pPr>
            <a:fld id="{81D60167-4931-47E6-BA6A-407CBD079E47}" type="slidenum">
              <a:rPr dirty="0"/>
              <a:t>13</a:t>
            </a:fld>
            <a:endParaRPr dirty="0"/>
          </a:p>
        </p:txBody>
      </p:sp>
      <p:sp>
        <p:nvSpPr>
          <p:cNvPr id="41" name="object 4"/>
          <p:cNvSpPr txBox="1"/>
          <p:nvPr/>
        </p:nvSpPr>
        <p:spPr>
          <a:xfrm>
            <a:off x="459677" y="225729"/>
            <a:ext cx="855382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Тепличный 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комплекс в </a:t>
            </a:r>
            <a:r>
              <a:rPr lang="ru-RU" sz="14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г.Усть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-Катав с </a:t>
            </a:r>
            <a:r>
              <a:rPr lang="ru-RU" sz="1400" dirty="0" err="1">
                <a:solidFill>
                  <a:srgbClr val="2B2A29"/>
                </a:solidFill>
                <a:latin typeface="Century Gothic"/>
                <a:cs typeface="Century Gothic"/>
              </a:rPr>
              <a:t>досветкой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 - «Горный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»  </a:t>
            </a:r>
            <a:r>
              <a:rPr lang="en-US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|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  Завершенные этапы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1" name="object 15"/>
          <p:cNvSpPr txBox="1"/>
          <p:nvPr/>
        </p:nvSpPr>
        <p:spPr>
          <a:xfrm>
            <a:off x="651922" y="874282"/>
            <a:ext cx="9439910" cy="468000"/>
          </a:xfrm>
          <a:prstGeom prst="rect">
            <a:avLst/>
          </a:prstGeom>
          <a:solidFill>
            <a:srgbClr val="79A537"/>
          </a:solidFill>
          <a:ln w="70661">
            <a:solidFill>
              <a:srgbClr val="FEFEFE"/>
            </a:solidFill>
          </a:ln>
        </p:spPr>
        <p:txBody>
          <a:bodyPr vert="horz" wrap="square" lIns="0" tIns="67310" rIns="0" bIns="0" rtlCol="0" anchor="t" anchorCtr="0">
            <a:spAutoFit/>
          </a:bodyPr>
          <a:lstStyle/>
          <a:p>
            <a:pPr marL="243840" marR="246379" algn="ctr">
              <a:lnSpc>
                <a:spcPct val="101000"/>
              </a:lnSpc>
              <a:spcBef>
                <a:spcPts val="530"/>
              </a:spcBef>
            </a:pPr>
            <a:r>
              <a:rPr lang="ru-RU" sz="2200" b="1" spc="-5" dirty="0">
                <a:solidFill>
                  <a:srgbClr val="FEFEFE"/>
                </a:solidFill>
                <a:latin typeface="Century Gothic"/>
                <a:cs typeface="Century Gothic"/>
              </a:rPr>
              <a:t>Фотоотчет о ходе строительства</a:t>
            </a:r>
            <a:endParaRPr sz="2200" dirty="0">
              <a:latin typeface="Century Gothic"/>
              <a:cs typeface="Century Gothic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901" y="1640369"/>
            <a:ext cx="3733800" cy="26547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10" y="4599245"/>
            <a:ext cx="5249752" cy="23825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3282" y="1640369"/>
            <a:ext cx="3791252" cy="534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99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0" y="542493"/>
            <a:ext cx="485775" cy="215900"/>
          </a:xfrm>
          <a:custGeom>
            <a:avLst/>
            <a:gdLst/>
            <a:ahLst/>
            <a:cxnLst/>
            <a:rect l="l" t="t" r="r" b="b"/>
            <a:pathLst>
              <a:path w="485775" h="215900">
                <a:moveTo>
                  <a:pt x="33" y="0"/>
                </a:moveTo>
                <a:lnTo>
                  <a:pt x="0" y="175602"/>
                </a:lnTo>
                <a:lnTo>
                  <a:pt x="485754" y="215811"/>
                </a:lnTo>
                <a:lnTo>
                  <a:pt x="375789" y="124675"/>
                </a:lnTo>
                <a:lnTo>
                  <a:pt x="33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5789" y="549338"/>
            <a:ext cx="7034530" cy="209550"/>
          </a:xfrm>
          <a:custGeom>
            <a:avLst/>
            <a:gdLst/>
            <a:ahLst/>
            <a:cxnLst/>
            <a:rect l="l" t="t" r="r" b="b"/>
            <a:pathLst>
              <a:path w="7034530" h="209550">
                <a:moveTo>
                  <a:pt x="7034051" y="0"/>
                </a:moveTo>
                <a:lnTo>
                  <a:pt x="0" y="117830"/>
                </a:lnTo>
                <a:lnTo>
                  <a:pt x="109965" y="208965"/>
                </a:lnTo>
                <a:lnTo>
                  <a:pt x="6089818" y="102082"/>
                </a:lnTo>
                <a:lnTo>
                  <a:pt x="7034051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465608" y="549338"/>
            <a:ext cx="2843530" cy="231140"/>
          </a:xfrm>
          <a:custGeom>
            <a:avLst/>
            <a:gdLst/>
            <a:ahLst/>
            <a:cxnLst/>
            <a:rect l="l" t="t" r="r" b="b"/>
            <a:pathLst>
              <a:path w="2843529" h="231140">
                <a:moveTo>
                  <a:pt x="944232" y="0"/>
                </a:moveTo>
                <a:lnTo>
                  <a:pt x="0" y="102082"/>
                </a:lnTo>
                <a:lnTo>
                  <a:pt x="2843072" y="230746"/>
                </a:lnTo>
                <a:lnTo>
                  <a:pt x="2664434" y="161467"/>
                </a:lnTo>
                <a:lnTo>
                  <a:pt x="944232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130042" y="198882"/>
            <a:ext cx="1562100" cy="581660"/>
          </a:xfrm>
          <a:custGeom>
            <a:avLst/>
            <a:gdLst/>
            <a:ahLst/>
            <a:cxnLst/>
            <a:rect l="l" t="t" r="r" b="b"/>
            <a:pathLst>
              <a:path w="1562100" h="581660">
                <a:moveTo>
                  <a:pt x="1561960" y="0"/>
                </a:moveTo>
                <a:lnTo>
                  <a:pt x="0" y="511924"/>
                </a:lnTo>
                <a:lnTo>
                  <a:pt x="178638" y="581202"/>
                </a:lnTo>
                <a:lnTo>
                  <a:pt x="1559179" y="58191"/>
                </a:lnTo>
                <a:lnTo>
                  <a:pt x="1561960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08776" y="2301697"/>
            <a:ext cx="9766935" cy="1327328"/>
          </a:xfrm>
          <a:custGeom>
            <a:avLst/>
            <a:gdLst/>
            <a:ahLst/>
            <a:cxnLst/>
            <a:rect l="l" t="t" r="r" b="b"/>
            <a:pathLst>
              <a:path w="9766935" h="1568450">
                <a:moveTo>
                  <a:pt x="0" y="1568310"/>
                </a:moveTo>
                <a:lnTo>
                  <a:pt x="9766449" y="1568310"/>
                </a:lnTo>
                <a:lnTo>
                  <a:pt x="9766449" y="0"/>
                </a:lnTo>
                <a:lnTo>
                  <a:pt x="0" y="0"/>
                </a:lnTo>
                <a:lnTo>
                  <a:pt x="0" y="156831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" name="object 15"/>
          <p:cNvSpPr txBox="1"/>
          <p:nvPr/>
        </p:nvSpPr>
        <p:spPr>
          <a:xfrm>
            <a:off x="651922" y="874283"/>
            <a:ext cx="9439910" cy="1133965"/>
          </a:xfrm>
          <a:prstGeom prst="rect">
            <a:avLst/>
          </a:prstGeom>
          <a:solidFill>
            <a:srgbClr val="79A537"/>
          </a:solidFill>
          <a:ln w="70661">
            <a:solidFill>
              <a:srgbClr val="FEFEFE"/>
            </a:solidFill>
          </a:ln>
        </p:spPr>
        <p:txBody>
          <a:bodyPr vert="horz" wrap="square" lIns="0" tIns="67310" rIns="0" bIns="0" rtlCol="0" anchor="t" anchorCtr="0">
            <a:spAutoFit/>
          </a:bodyPr>
          <a:lstStyle/>
          <a:p>
            <a:pPr marL="243840" marR="246379" algn="ctr">
              <a:lnSpc>
                <a:spcPct val="101000"/>
              </a:lnSpc>
              <a:spcBef>
                <a:spcPts val="530"/>
              </a:spcBef>
            </a:pPr>
            <a:r>
              <a:rPr lang="ru-RU" sz="2200" b="1" spc="-5" dirty="0">
                <a:solidFill>
                  <a:srgbClr val="FEFEFE"/>
                </a:solidFill>
                <a:latin typeface="Century Gothic"/>
                <a:cs typeface="Century Gothic"/>
              </a:rPr>
              <a:t>Реализация вышеуказанного инвестиционного проекта включает в </a:t>
            </a:r>
            <a:r>
              <a:rPr lang="ru-RU" sz="2200" b="1" spc="-5" dirty="0" smtClean="0">
                <a:solidFill>
                  <a:srgbClr val="FEFEFE"/>
                </a:solidFill>
                <a:latin typeface="Century Gothic"/>
                <a:cs typeface="Century Gothic"/>
              </a:rPr>
              <a:t>себя постройку и запуск следующих объектов </a:t>
            </a:r>
          </a:p>
          <a:p>
            <a:pPr marL="243840" marR="246379" algn="ctr">
              <a:lnSpc>
                <a:spcPct val="101000"/>
              </a:lnSpc>
              <a:spcBef>
                <a:spcPts val="530"/>
              </a:spcBef>
            </a:pPr>
            <a:r>
              <a:rPr lang="ru-RU" sz="2200" b="1" spc="-5" dirty="0" smtClean="0">
                <a:solidFill>
                  <a:srgbClr val="FEFEFE"/>
                </a:solidFill>
                <a:latin typeface="Century Gothic"/>
                <a:cs typeface="Century Gothic"/>
              </a:rPr>
              <a:t>2 </a:t>
            </a:r>
            <a:r>
              <a:rPr lang="ru-RU" sz="2200" b="1" spc="-5" dirty="0">
                <a:solidFill>
                  <a:srgbClr val="FEFEFE"/>
                </a:solidFill>
                <a:latin typeface="Century Gothic"/>
                <a:cs typeface="Century Gothic"/>
              </a:rPr>
              <a:t>очереди:</a:t>
            </a:r>
          </a:p>
        </p:txBody>
      </p:sp>
      <p:sp>
        <p:nvSpPr>
          <p:cNvPr id="40" name="object 4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2205"/>
              </a:lnSpc>
            </a:pPr>
            <a:fld id="{81D60167-4931-47E6-BA6A-407CBD079E47}" type="slidenum">
              <a:rPr dirty="0"/>
              <a:t>14</a:t>
            </a:fld>
            <a:endParaRPr dirty="0"/>
          </a:p>
        </p:txBody>
      </p:sp>
      <p:sp>
        <p:nvSpPr>
          <p:cNvPr id="41" name="object 4"/>
          <p:cNvSpPr txBox="1"/>
          <p:nvPr/>
        </p:nvSpPr>
        <p:spPr>
          <a:xfrm>
            <a:off x="459677" y="225729"/>
            <a:ext cx="855382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Тепличный 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комплекс в </a:t>
            </a:r>
            <a:r>
              <a:rPr lang="ru-RU" sz="14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г.Усть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-Катав с </a:t>
            </a:r>
            <a:r>
              <a:rPr lang="ru-RU" sz="1400" dirty="0" err="1">
                <a:solidFill>
                  <a:srgbClr val="2B2A29"/>
                </a:solidFill>
                <a:latin typeface="Century Gothic"/>
                <a:cs typeface="Century Gothic"/>
              </a:rPr>
              <a:t>досветкой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 - «Горный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»  </a:t>
            </a:r>
            <a:r>
              <a:rPr lang="en-US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|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  Сотрудничество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1922" y="2301697"/>
            <a:ext cx="93704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/>
            <a:r>
              <a:rPr lang="ru-RU" sz="1600" dirty="0" smtClean="0">
                <a:latin typeface="Century Gothic" panose="020B0502020202020204" pitchFamily="34" charset="0"/>
              </a:rPr>
              <a:t>1. Логистического центра для сортировки и переработки овощной продукции, общей площадью 10 000 кв. м. </a:t>
            </a:r>
          </a:p>
          <a:p>
            <a:pPr indent="444500"/>
            <a:r>
              <a:rPr lang="ru-RU" sz="1600" dirty="0" smtClean="0">
                <a:latin typeface="Century Gothic" panose="020B0502020202020204" pitchFamily="34" charset="0"/>
              </a:rPr>
              <a:t>2. Комплекса </a:t>
            </a:r>
            <a:r>
              <a:rPr lang="ru-RU" sz="1600" dirty="0">
                <a:latin typeface="Century Gothic" panose="020B0502020202020204" pitchFamily="34" charset="0"/>
              </a:rPr>
              <a:t>легких теплиц для выращивания продукции в открытом грунте, общей площадью 60 га</a:t>
            </a:r>
            <a:r>
              <a:rPr lang="ru-RU" sz="1600" dirty="0" smtClean="0">
                <a:latin typeface="Century Gothic" panose="020B0502020202020204" pitchFamily="34" charset="0"/>
              </a:rPr>
              <a:t>.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777" y="4785052"/>
            <a:ext cx="2452724" cy="2452724"/>
          </a:xfrm>
          <a:prstGeom prst="rect">
            <a:avLst/>
          </a:prstGeom>
        </p:spPr>
      </p:pic>
      <p:sp>
        <p:nvSpPr>
          <p:cNvPr id="23" name="object 15"/>
          <p:cNvSpPr txBox="1"/>
          <p:nvPr/>
        </p:nvSpPr>
        <p:spPr>
          <a:xfrm>
            <a:off x="582447" y="3725696"/>
            <a:ext cx="9439910" cy="1093826"/>
          </a:xfrm>
          <a:prstGeom prst="rect">
            <a:avLst/>
          </a:prstGeom>
          <a:solidFill>
            <a:srgbClr val="79A537"/>
          </a:solidFill>
          <a:ln w="70661">
            <a:solidFill>
              <a:srgbClr val="FEFEFE"/>
            </a:solidFill>
          </a:ln>
        </p:spPr>
        <p:txBody>
          <a:bodyPr vert="horz" wrap="square" lIns="0" tIns="67310" rIns="0" bIns="0" rtlCol="0" anchor="t" anchorCtr="0">
            <a:spAutoFit/>
          </a:bodyPr>
          <a:lstStyle/>
          <a:p>
            <a:pPr marL="243840" marR="246379" algn="ctr">
              <a:lnSpc>
                <a:spcPct val="101000"/>
              </a:lnSpc>
              <a:spcBef>
                <a:spcPts val="530"/>
              </a:spcBef>
            </a:pPr>
            <a:r>
              <a:rPr lang="ru-RU" sz="2200" b="1" spc="-5" dirty="0">
                <a:solidFill>
                  <a:srgbClr val="FEFEFE"/>
                </a:solidFill>
                <a:latin typeface="Century Gothic"/>
                <a:cs typeface="Century Gothic"/>
              </a:rPr>
              <a:t>В  связи с этим </a:t>
            </a:r>
            <a:r>
              <a:rPr lang="ru-RU" sz="2200" b="1" spc="-5" dirty="0" smtClean="0">
                <a:solidFill>
                  <a:srgbClr val="FEFEFE"/>
                </a:solidFill>
                <a:latin typeface="Century Gothic"/>
                <a:cs typeface="Century Gothic"/>
              </a:rPr>
              <a:t>приглашаем </a:t>
            </a:r>
            <a:r>
              <a:rPr lang="ru-RU" sz="2200" b="1" spc="-5" dirty="0">
                <a:solidFill>
                  <a:srgbClr val="FEFEFE"/>
                </a:solidFill>
                <a:latin typeface="Century Gothic"/>
                <a:cs typeface="Century Gothic"/>
              </a:rPr>
              <a:t>инвесторов и бизнесменов рассмотреть вопрос о </a:t>
            </a:r>
            <a:r>
              <a:rPr lang="ru-RU" sz="2200" b="1" spc="-5" dirty="0">
                <a:solidFill>
                  <a:srgbClr val="FF0000"/>
                </a:solidFill>
                <a:latin typeface="Century Gothic"/>
                <a:cs typeface="Century Gothic"/>
              </a:rPr>
              <a:t>совместном участии в строительстве упомянутых объектов</a:t>
            </a:r>
            <a:r>
              <a:rPr lang="ru-RU" sz="2200" b="1" spc="-5" dirty="0" smtClean="0">
                <a:solidFill>
                  <a:srgbClr val="FEFEFE"/>
                </a:solidFill>
                <a:latin typeface="Century Gothic"/>
                <a:cs typeface="Century Gothic"/>
              </a:rPr>
              <a:t>. А также возможном развитии проекта.</a:t>
            </a:r>
            <a:endParaRPr lang="ru-RU" sz="2200" b="1" spc="-5" dirty="0">
              <a:solidFill>
                <a:srgbClr val="FEFEFE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39054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61448" y="1207871"/>
            <a:ext cx="9766935" cy="975360"/>
          </a:xfrm>
          <a:custGeom>
            <a:avLst/>
            <a:gdLst/>
            <a:ahLst/>
            <a:cxnLst/>
            <a:rect l="l" t="t" r="r" b="b"/>
            <a:pathLst>
              <a:path w="9766935" h="975360">
                <a:moveTo>
                  <a:pt x="0" y="975207"/>
                </a:moveTo>
                <a:lnTo>
                  <a:pt x="9766458" y="975207"/>
                </a:lnTo>
                <a:lnTo>
                  <a:pt x="9766458" y="0"/>
                </a:lnTo>
                <a:lnTo>
                  <a:pt x="0" y="0"/>
                </a:lnTo>
                <a:lnTo>
                  <a:pt x="0" y="975207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61448" y="6868977"/>
            <a:ext cx="9766935" cy="137160"/>
          </a:xfrm>
          <a:custGeom>
            <a:avLst/>
            <a:gdLst/>
            <a:ahLst/>
            <a:cxnLst/>
            <a:rect l="l" t="t" r="r" b="b"/>
            <a:pathLst>
              <a:path w="9766935" h="137159">
                <a:moveTo>
                  <a:pt x="0" y="136889"/>
                </a:moveTo>
                <a:lnTo>
                  <a:pt x="9766458" y="136889"/>
                </a:lnTo>
                <a:lnTo>
                  <a:pt x="9766458" y="0"/>
                </a:lnTo>
                <a:lnTo>
                  <a:pt x="0" y="0"/>
                </a:lnTo>
                <a:lnTo>
                  <a:pt x="0" y="136889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59677" y="225729"/>
            <a:ext cx="855382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Тепличный 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комплекс в </a:t>
            </a:r>
            <a:r>
              <a:rPr lang="ru-RU" sz="14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г.Усть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-Катав с </a:t>
            </a:r>
            <a:r>
              <a:rPr lang="ru-RU" sz="1400" dirty="0" err="1">
                <a:solidFill>
                  <a:srgbClr val="2B2A29"/>
                </a:solidFill>
                <a:latin typeface="Century Gothic"/>
                <a:cs typeface="Century Gothic"/>
              </a:rPr>
              <a:t>досветкой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 - «Горный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»  </a:t>
            </a:r>
            <a:r>
              <a:rPr lang="en-US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|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  Описание проекта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542493"/>
            <a:ext cx="485775" cy="215900"/>
          </a:xfrm>
          <a:custGeom>
            <a:avLst/>
            <a:gdLst/>
            <a:ahLst/>
            <a:cxnLst/>
            <a:rect l="l" t="t" r="r" b="b"/>
            <a:pathLst>
              <a:path w="485775" h="215900">
                <a:moveTo>
                  <a:pt x="33" y="0"/>
                </a:moveTo>
                <a:lnTo>
                  <a:pt x="0" y="175602"/>
                </a:lnTo>
                <a:lnTo>
                  <a:pt x="485754" y="215811"/>
                </a:lnTo>
                <a:lnTo>
                  <a:pt x="375789" y="124675"/>
                </a:lnTo>
                <a:lnTo>
                  <a:pt x="33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5789" y="549338"/>
            <a:ext cx="7034530" cy="209550"/>
          </a:xfrm>
          <a:custGeom>
            <a:avLst/>
            <a:gdLst/>
            <a:ahLst/>
            <a:cxnLst/>
            <a:rect l="l" t="t" r="r" b="b"/>
            <a:pathLst>
              <a:path w="7034530" h="209550">
                <a:moveTo>
                  <a:pt x="7034051" y="0"/>
                </a:moveTo>
                <a:lnTo>
                  <a:pt x="0" y="117830"/>
                </a:lnTo>
                <a:lnTo>
                  <a:pt x="109965" y="208965"/>
                </a:lnTo>
                <a:lnTo>
                  <a:pt x="6089818" y="102082"/>
                </a:lnTo>
                <a:lnTo>
                  <a:pt x="7034051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465608" y="549338"/>
            <a:ext cx="2843530" cy="231140"/>
          </a:xfrm>
          <a:custGeom>
            <a:avLst/>
            <a:gdLst/>
            <a:ahLst/>
            <a:cxnLst/>
            <a:rect l="l" t="t" r="r" b="b"/>
            <a:pathLst>
              <a:path w="2843529" h="231140">
                <a:moveTo>
                  <a:pt x="944232" y="0"/>
                </a:moveTo>
                <a:lnTo>
                  <a:pt x="0" y="102082"/>
                </a:lnTo>
                <a:lnTo>
                  <a:pt x="2843072" y="230746"/>
                </a:lnTo>
                <a:lnTo>
                  <a:pt x="2664434" y="161467"/>
                </a:lnTo>
                <a:lnTo>
                  <a:pt x="944232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30042" y="198882"/>
            <a:ext cx="1562100" cy="581660"/>
          </a:xfrm>
          <a:custGeom>
            <a:avLst/>
            <a:gdLst/>
            <a:ahLst/>
            <a:cxnLst/>
            <a:rect l="l" t="t" r="r" b="b"/>
            <a:pathLst>
              <a:path w="1562100" h="581660">
                <a:moveTo>
                  <a:pt x="1561960" y="0"/>
                </a:moveTo>
                <a:lnTo>
                  <a:pt x="0" y="511924"/>
                </a:lnTo>
                <a:lnTo>
                  <a:pt x="178638" y="581202"/>
                </a:lnTo>
                <a:lnTo>
                  <a:pt x="1559179" y="58191"/>
                </a:lnTo>
                <a:lnTo>
                  <a:pt x="1561960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61444" y="7263235"/>
            <a:ext cx="421640" cy="57785"/>
          </a:xfrm>
          <a:custGeom>
            <a:avLst/>
            <a:gdLst/>
            <a:ahLst/>
            <a:cxnLst/>
            <a:rect l="l" t="t" r="r" b="b"/>
            <a:pathLst>
              <a:path w="421640" h="57784">
                <a:moveTo>
                  <a:pt x="29" y="0"/>
                </a:moveTo>
                <a:lnTo>
                  <a:pt x="0" y="46692"/>
                </a:lnTo>
                <a:lnTo>
                  <a:pt x="421610" y="57383"/>
                </a:lnTo>
                <a:lnTo>
                  <a:pt x="326167" y="33149"/>
                </a:lnTo>
                <a:lnTo>
                  <a:pt x="29" y="0"/>
                </a:lnTo>
                <a:close/>
              </a:path>
            </a:pathLst>
          </a:custGeom>
          <a:solidFill>
            <a:srgbClr val="B2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87612" y="7292837"/>
            <a:ext cx="6105525" cy="0"/>
          </a:xfrm>
          <a:custGeom>
            <a:avLst/>
            <a:gdLst/>
            <a:ahLst/>
            <a:cxnLst/>
            <a:rect l="l" t="t" r="r" b="b"/>
            <a:pathLst>
              <a:path w="6105525">
                <a:moveTo>
                  <a:pt x="0" y="0"/>
                </a:moveTo>
                <a:lnTo>
                  <a:pt x="6105173" y="0"/>
                </a:lnTo>
              </a:path>
            </a:pathLst>
          </a:custGeom>
          <a:ln w="55562">
            <a:solidFill>
              <a:srgbClr val="D9DAD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73241" y="7265056"/>
            <a:ext cx="2468245" cy="61594"/>
          </a:xfrm>
          <a:custGeom>
            <a:avLst/>
            <a:gdLst/>
            <a:ahLst/>
            <a:cxnLst/>
            <a:rect l="l" t="t" r="r" b="b"/>
            <a:pathLst>
              <a:path w="2468245" h="61595">
                <a:moveTo>
                  <a:pt x="819543" y="0"/>
                </a:moveTo>
                <a:lnTo>
                  <a:pt x="0" y="27141"/>
                </a:lnTo>
                <a:lnTo>
                  <a:pt x="2467635" y="61352"/>
                </a:lnTo>
                <a:lnTo>
                  <a:pt x="2312581" y="42933"/>
                </a:lnTo>
                <a:lnTo>
                  <a:pt x="819543" y="0"/>
                </a:lnTo>
                <a:close/>
              </a:path>
            </a:pathLst>
          </a:custGeom>
          <a:solidFill>
            <a:srgbClr val="B2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385823" y="7171871"/>
            <a:ext cx="1355725" cy="154940"/>
          </a:xfrm>
          <a:custGeom>
            <a:avLst/>
            <a:gdLst/>
            <a:ahLst/>
            <a:cxnLst/>
            <a:rect l="l" t="t" r="r" b="b"/>
            <a:pathLst>
              <a:path w="1355725" h="154940">
                <a:moveTo>
                  <a:pt x="1355686" y="0"/>
                </a:moveTo>
                <a:lnTo>
                  <a:pt x="0" y="136118"/>
                </a:lnTo>
                <a:lnTo>
                  <a:pt x="155054" y="154537"/>
                </a:lnTo>
                <a:lnTo>
                  <a:pt x="1353286" y="15472"/>
                </a:lnTo>
                <a:lnTo>
                  <a:pt x="1355686" y="0"/>
                </a:lnTo>
                <a:close/>
              </a:path>
            </a:pathLst>
          </a:custGeom>
          <a:solidFill>
            <a:srgbClr val="D9DA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61448" y="3752481"/>
            <a:ext cx="9766935" cy="1445909"/>
          </a:xfrm>
          <a:prstGeom prst="rect">
            <a:avLst/>
          </a:prstGeom>
          <a:solidFill>
            <a:srgbClr val="F5F5F5"/>
          </a:solidFill>
        </p:spPr>
        <p:txBody>
          <a:bodyPr vert="horz" wrap="square" lIns="0" tIns="136525" rIns="0" bIns="0" rtlCol="0">
            <a:spAutoFit/>
          </a:bodyPr>
          <a:lstStyle/>
          <a:p>
            <a:pPr marL="524510" marR="604520" algn="just">
              <a:lnSpc>
                <a:spcPts val="1670"/>
              </a:lnSpc>
              <a:spcBef>
                <a:spcPts val="1075"/>
              </a:spcBef>
            </a:pPr>
            <a:r>
              <a:rPr sz="1400" dirty="0">
                <a:solidFill>
                  <a:srgbClr val="2B2A29"/>
                </a:solidFill>
                <a:latin typeface="Century Gothic"/>
                <a:cs typeface="Century Gothic"/>
              </a:rPr>
              <a:t>Проект предполагает выращивание экологически чистых овощных </a:t>
            </a:r>
            <a:r>
              <a:rPr sz="1400" spc="-5" dirty="0">
                <a:latin typeface="Century Gothic"/>
                <a:cs typeface="Century Gothic"/>
              </a:rPr>
              <a:t>культур </a:t>
            </a:r>
            <a:r>
              <a:rPr sz="1400" dirty="0">
                <a:latin typeface="Century Gothic"/>
                <a:cs typeface="Century Gothic"/>
              </a:rPr>
              <a:t>(огурец, томат) </a:t>
            </a:r>
            <a:r>
              <a:rPr sz="1400" spc="-5" dirty="0">
                <a:latin typeface="Century Gothic"/>
                <a:cs typeface="Century Gothic"/>
              </a:rPr>
              <a:t>и  </a:t>
            </a:r>
            <a:r>
              <a:rPr sz="1400" dirty="0">
                <a:latin typeface="Century Gothic"/>
                <a:cs typeface="Century Gothic"/>
              </a:rPr>
              <a:t>зеленных </a:t>
            </a:r>
            <a:r>
              <a:rPr sz="1400" spc="-5" dirty="0">
                <a:latin typeface="Century Gothic"/>
                <a:cs typeface="Century Gothic"/>
              </a:rPr>
              <a:t>культур </a:t>
            </a:r>
            <a:r>
              <a:rPr sz="1400" dirty="0">
                <a:latin typeface="Century Gothic"/>
                <a:cs typeface="Century Gothic"/>
              </a:rPr>
              <a:t>с применением способа малообъемной гидропоники </a:t>
            </a:r>
            <a:r>
              <a:rPr sz="1400" spc="-5" dirty="0">
                <a:latin typeface="Century Gothic"/>
                <a:cs typeface="Century Gothic"/>
              </a:rPr>
              <a:t>на </a:t>
            </a:r>
            <a:r>
              <a:rPr sz="1400" dirty="0">
                <a:latin typeface="Century Gothic"/>
                <a:cs typeface="Century Gothic"/>
              </a:rPr>
              <a:t>подвесных  металлических лотках с полимерным покрытием, с применением систем искусственного  освещения </a:t>
            </a:r>
            <a:r>
              <a:rPr sz="1400" spc="-5" dirty="0">
                <a:latin typeface="Century Gothic"/>
                <a:cs typeface="Century Gothic"/>
              </a:rPr>
              <a:t>и </a:t>
            </a:r>
            <a:r>
              <a:rPr sz="1400" dirty="0">
                <a:latin typeface="Century Gothic"/>
                <a:cs typeface="Century Gothic"/>
              </a:rPr>
              <a:t>регулирования микроклимата </a:t>
            </a:r>
            <a:r>
              <a:rPr sz="1400" spc="-5" dirty="0">
                <a:latin typeface="Century Gothic"/>
                <a:cs typeface="Century Gothic"/>
              </a:rPr>
              <a:t>и </a:t>
            </a:r>
            <a:r>
              <a:rPr sz="1400" dirty="0">
                <a:latin typeface="Century Gothic"/>
                <a:cs typeface="Century Gothic"/>
              </a:rPr>
              <a:t>минерального питания растений с помощью  автоматизированной системы управления, что позволяет минимизировать возможные </a:t>
            </a:r>
            <a:r>
              <a:rPr sz="1400" spc="-5" dirty="0">
                <a:latin typeface="Century Gothic"/>
                <a:cs typeface="Century Gothic"/>
              </a:rPr>
              <a:t>риски и  </a:t>
            </a:r>
            <a:r>
              <a:rPr sz="1400" dirty="0">
                <a:latin typeface="Century Gothic"/>
                <a:cs typeface="Century Gothic"/>
              </a:rPr>
              <a:t>контролировать</a:t>
            </a:r>
            <a:r>
              <a:rPr sz="1400" spc="-204" dirty="0">
                <a:latin typeface="Century Gothic"/>
                <a:cs typeface="Century Gothic"/>
              </a:rPr>
              <a:t> </a:t>
            </a:r>
            <a:r>
              <a:rPr sz="1400" dirty="0">
                <a:latin typeface="Century Gothic"/>
                <a:cs typeface="Century Gothic"/>
              </a:rPr>
              <a:t>качество</a:t>
            </a:r>
            <a:r>
              <a:rPr sz="1400" spc="-210" dirty="0">
                <a:latin typeface="Century Gothic"/>
                <a:cs typeface="Century Gothic"/>
              </a:rPr>
              <a:t> </a:t>
            </a:r>
            <a:r>
              <a:rPr sz="1400" dirty="0">
                <a:latin typeface="Century Gothic"/>
                <a:cs typeface="Century Gothic"/>
              </a:rPr>
              <a:t>продукта.</a:t>
            </a:r>
          </a:p>
        </p:txBody>
      </p:sp>
      <p:sp>
        <p:nvSpPr>
          <p:cNvPr id="15" name="object 15"/>
          <p:cNvSpPr/>
          <p:nvPr/>
        </p:nvSpPr>
        <p:spPr>
          <a:xfrm>
            <a:off x="772852" y="757238"/>
            <a:ext cx="9217793" cy="11953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752331" y="861669"/>
            <a:ext cx="9121775" cy="1001556"/>
          </a:xfrm>
          <a:prstGeom prst="rect">
            <a:avLst/>
          </a:prstGeom>
          <a:solidFill>
            <a:srgbClr val="79A537"/>
          </a:solidFill>
          <a:ln w="61696">
            <a:solidFill>
              <a:srgbClr val="FEFEFE"/>
            </a:solidFill>
          </a:ln>
        </p:spPr>
        <p:txBody>
          <a:bodyPr vert="horz" wrap="square" lIns="0" tIns="39370" rIns="0" bIns="0" rtlCol="0">
            <a:spAutoFit/>
          </a:bodyPr>
          <a:lstStyle/>
          <a:p>
            <a:pPr marL="203200" marR="111125" algn="ctr">
              <a:lnSpc>
                <a:spcPts val="2530"/>
              </a:lnSpc>
              <a:spcBef>
                <a:spcPts val="310"/>
              </a:spcBef>
            </a:pPr>
            <a:r>
              <a:rPr sz="2250" b="1" spc="15" dirty="0">
                <a:solidFill>
                  <a:srgbClr val="FEFEFE"/>
                </a:solidFill>
                <a:latin typeface="Century Gothic"/>
                <a:cs typeface="Century Gothic"/>
              </a:rPr>
              <a:t>В рамках реализации проекта Агропромышленного парка  в </a:t>
            </a:r>
            <a:r>
              <a:rPr sz="2250" b="1" spc="10" dirty="0">
                <a:solidFill>
                  <a:srgbClr val="FEFEFE"/>
                </a:solidFill>
                <a:latin typeface="Century Gothic"/>
                <a:cs typeface="Century Gothic"/>
              </a:rPr>
              <a:t>г. </a:t>
            </a:r>
            <a:r>
              <a:rPr sz="2250" b="1" spc="15" dirty="0">
                <a:solidFill>
                  <a:srgbClr val="FEFEFE"/>
                </a:solidFill>
                <a:latin typeface="Century Gothic"/>
                <a:cs typeface="Century Gothic"/>
              </a:rPr>
              <a:t>Усть-Катав Челябинской</a:t>
            </a:r>
            <a:r>
              <a:rPr sz="2250" b="1" spc="-50" dirty="0">
                <a:solidFill>
                  <a:srgbClr val="FEFEFE"/>
                </a:solidFill>
                <a:latin typeface="Century Gothic"/>
                <a:cs typeface="Century Gothic"/>
              </a:rPr>
              <a:t> </a:t>
            </a:r>
            <a:r>
              <a:rPr sz="2250" b="1" spc="15" dirty="0">
                <a:solidFill>
                  <a:srgbClr val="FEFEFE"/>
                </a:solidFill>
                <a:latin typeface="Century Gothic"/>
                <a:cs typeface="Century Gothic"/>
              </a:rPr>
              <a:t>области</a:t>
            </a:r>
            <a:endParaRPr sz="2250" dirty="0">
              <a:latin typeface="Century Gothic"/>
              <a:cs typeface="Century Gothic"/>
            </a:endParaRPr>
          </a:p>
          <a:p>
            <a:pPr marL="84455" algn="ctr">
              <a:lnSpc>
                <a:spcPts val="2470"/>
              </a:lnSpc>
            </a:pPr>
            <a:r>
              <a:rPr lang="ru-RU" sz="2250" b="1" spc="15" dirty="0" smtClean="0">
                <a:solidFill>
                  <a:srgbClr val="FEFEFE"/>
                </a:solidFill>
                <a:latin typeface="Century Gothic"/>
                <a:cs typeface="Century Gothic"/>
              </a:rPr>
              <a:t>ведется</a:t>
            </a:r>
            <a:r>
              <a:rPr sz="2250" b="1" spc="15" dirty="0" smtClean="0">
                <a:solidFill>
                  <a:srgbClr val="FEFEFE"/>
                </a:solidFill>
                <a:latin typeface="Century Gothic"/>
                <a:cs typeface="Century Gothic"/>
              </a:rPr>
              <a:t> </a:t>
            </a:r>
            <a:r>
              <a:rPr sz="2250" b="1" spc="15" dirty="0" err="1" smtClean="0">
                <a:solidFill>
                  <a:srgbClr val="FEFEFE"/>
                </a:solidFill>
                <a:latin typeface="Century Gothic"/>
                <a:cs typeface="Century Gothic"/>
              </a:rPr>
              <a:t>строительство</a:t>
            </a:r>
            <a:r>
              <a:rPr sz="2250" b="1" spc="15" dirty="0" smtClean="0">
                <a:solidFill>
                  <a:srgbClr val="FEFEFE"/>
                </a:solidFill>
                <a:latin typeface="Century Gothic"/>
                <a:cs typeface="Century Gothic"/>
              </a:rPr>
              <a:t>:</a:t>
            </a:r>
            <a:endParaRPr sz="2250" dirty="0">
              <a:latin typeface="Century Gothic"/>
              <a:cs typeface="Century Gothic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0" y="2183079"/>
            <a:ext cx="10692130" cy="1569720"/>
          </a:xfrm>
          <a:custGeom>
            <a:avLst/>
            <a:gdLst/>
            <a:ahLst/>
            <a:cxnLst/>
            <a:rect l="l" t="t" r="r" b="b"/>
            <a:pathLst>
              <a:path w="10692130" h="1569720">
                <a:moveTo>
                  <a:pt x="0" y="0"/>
                </a:moveTo>
                <a:lnTo>
                  <a:pt x="10692003" y="0"/>
                </a:lnTo>
                <a:lnTo>
                  <a:pt x="10692003" y="1569402"/>
                </a:lnTo>
                <a:lnTo>
                  <a:pt x="0" y="1569402"/>
                </a:lnTo>
                <a:lnTo>
                  <a:pt x="0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2541047" y="2648965"/>
            <a:ext cx="7501255" cy="662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1000"/>
              </a:lnSpc>
            </a:pPr>
            <a:r>
              <a:rPr sz="1400" b="1" dirty="0">
                <a:solidFill>
                  <a:srgbClr val="2B2A29"/>
                </a:solidFill>
                <a:latin typeface="Century Gothic"/>
                <a:cs typeface="Century Gothic"/>
              </a:rPr>
              <a:t>Тепличный </a:t>
            </a:r>
            <a:r>
              <a:rPr sz="1400" b="1" spc="-5" dirty="0">
                <a:solidFill>
                  <a:srgbClr val="2B2A29"/>
                </a:solidFill>
                <a:latin typeface="Century Gothic"/>
                <a:cs typeface="Century Gothic"/>
              </a:rPr>
              <a:t>комплекс </a:t>
            </a:r>
            <a:r>
              <a:rPr sz="1400" b="1" dirty="0">
                <a:solidFill>
                  <a:srgbClr val="2B2A29"/>
                </a:solidFill>
                <a:latin typeface="Century Gothic"/>
                <a:cs typeface="Century Gothic"/>
              </a:rPr>
              <a:t>для круглогодичного </a:t>
            </a:r>
            <a:r>
              <a:rPr sz="1400" b="1" spc="-5" dirty="0">
                <a:solidFill>
                  <a:srgbClr val="2B2A29"/>
                </a:solidFill>
                <a:latin typeface="Century Gothic"/>
                <a:cs typeface="Century Gothic"/>
              </a:rPr>
              <a:t>выращивания овощей и зеленных  культур</a:t>
            </a:r>
            <a:r>
              <a:rPr sz="1400" b="1" spc="-15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400" b="1" spc="-5" dirty="0">
                <a:solidFill>
                  <a:srgbClr val="2B2A29"/>
                </a:solidFill>
                <a:latin typeface="Century Gothic"/>
                <a:cs typeface="Century Gothic"/>
              </a:rPr>
              <a:t>закрытого</a:t>
            </a:r>
            <a:r>
              <a:rPr sz="1400" b="1" spc="-15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400" b="1" spc="-5" dirty="0">
                <a:solidFill>
                  <a:srgbClr val="2B2A29"/>
                </a:solidFill>
                <a:latin typeface="Century Gothic"/>
                <a:cs typeface="Century Gothic"/>
              </a:rPr>
              <a:t>грунта</a:t>
            </a:r>
            <a:r>
              <a:rPr sz="1400" b="1" spc="-15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400" b="1" dirty="0">
                <a:solidFill>
                  <a:srgbClr val="2B2A29"/>
                </a:solidFill>
                <a:latin typeface="Century Gothic"/>
                <a:cs typeface="Century Gothic"/>
              </a:rPr>
              <a:t>площадью</a:t>
            </a:r>
            <a:r>
              <a:rPr sz="1400" b="1" spc="-15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400" b="1" dirty="0">
                <a:solidFill>
                  <a:srgbClr val="2B2A29"/>
                </a:solidFill>
                <a:latin typeface="Century Gothic"/>
                <a:cs typeface="Century Gothic"/>
              </a:rPr>
              <a:t>25</a:t>
            </a:r>
            <a:r>
              <a:rPr sz="1400" b="1" spc="-15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400" b="1" dirty="0">
                <a:solidFill>
                  <a:srgbClr val="2B2A29"/>
                </a:solidFill>
                <a:latin typeface="Century Gothic"/>
                <a:cs typeface="Century Gothic"/>
              </a:rPr>
              <a:t>га</a:t>
            </a:r>
            <a:r>
              <a:rPr sz="1400" b="1" spc="-15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400" b="1" spc="-5" dirty="0">
                <a:solidFill>
                  <a:srgbClr val="2B2A29"/>
                </a:solidFill>
                <a:latin typeface="Century Gothic"/>
                <a:cs typeface="Century Gothic"/>
              </a:rPr>
              <a:t>с</a:t>
            </a:r>
            <a:r>
              <a:rPr sz="1400" b="1" spc="-15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400" b="1" spc="-5" dirty="0">
                <a:solidFill>
                  <a:srgbClr val="2B2A29"/>
                </a:solidFill>
                <a:latin typeface="Century Gothic"/>
                <a:cs typeface="Century Gothic"/>
              </a:rPr>
              <a:t>применением</a:t>
            </a:r>
            <a:r>
              <a:rPr sz="1400" b="1" spc="-145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400" b="1" dirty="0">
                <a:solidFill>
                  <a:srgbClr val="2B2A29"/>
                </a:solidFill>
                <a:latin typeface="Century Gothic"/>
                <a:cs typeface="Century Gothic"/>
              </a:rPr>
              <a:t>голландских</a:t>
            </a:r>
            <a:r>
              <a:rPr sz="1400" b="1" spc="-15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400" b="1" dirty="0">
                <a:solidFill>
                  <a:srgbClr val="2B2A29"/>
                </a:solidFill>
                <a:latin typeface="Century Gothic"/>
                <a:cs typeface="Century Gothic"/>
              </a:rPr>
              <a:t>технологий,  </a:t>
            </a:r>
            <a:r>
              <a:rPr sz="1400" b="1" spc="-5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оборудованны</a:t>
            </a:r>
            <a:r>
              <a:rPr lang="ru-RU" sz="1400" b="1" spc="-5" dirty="0">
                <a:solidFill>
                  <a:srgbClr val="2B2A29"/>
                </a:solidFill>
                <a:latin typeface="Century Gothic"/>
                <a:cs typeface="Century Gothic"/>
              </a:rPr>
              <a:t>й</a:t>
            </a:r>
            <a:r>
              <a:rPr sz="1400" b="1" spc="-145" dirty="0" smtClean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400" b="1" spc="-5" dirty="0">
                <a:solidFill>
                  <a:srgbClr val="2B2A29"/>
                </a:solidFill>
                <a:latin typeface="Century Gothic"/>
                <a:cs typeface="Century Gothic"/>
              </a:rPr>
              <a:t>собственным</a:t>
            </a:r>
            <a:r>
              <a:rPr sz="1400" b="1" spc="-135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400" b="1" spc="-5" dirty="0">
                <a:solidFill>
                  <a:srgbClr val="2B2A29"/>
                </a:solidFill>
                <a:latin typeface="Century Gothic"/>
                <a:cs typeface="Century Gothic"/>
              </a:rPr>
              <a:t>рассадным</a:t>
            </a:r>
            <a:r>
              <a:rPr sz="1400" b="1" spc="-145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400" b="1" dirty="0">
                <a:solidFill>
                  <a:srgbClr val="2B2A29"/>
                </a:solidFill>
                <a:latin typeface="Century Gothic"/>
                <a:cs typeface="Century Gothic"/>
              </a:rPr>
              <a:t>отделением.</a:t>
            </a:r>
            <a:endParaRPr sz="1400" dirty="0">
              <a:latin typeface="Century Gothic"/>
              <a:cs typeface="Century Gothic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75431" y="2025751"/>
            <a:ext cx="1071880" cy="1146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350" b="1" dirty="0">
                <a:solidFill>
                  <a:srgbClr val="E31E24"/>
                </a:solidFill>
                <a:latin typeface="Century Gothic"/>
                <a:cs typeface="Century Gothic"/>
              </a:rPr>
              <a:t>25</a:t>
            </a:r>
            <a:endParaRPr sz="7350" dirty="0">
              <a:latin typeface="Century Gothic"/>
              <a:cs typeface="Century Gothic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921408" y="2667050"/>
            <a:ext cx="348615" cy="3835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dirty="0">
                <a:solidFill>
                  <a:srgbClr val="E31E24"/>
                </a:solidFill>
                <a:latin typeface="Century Gothic"/>
                <a:cs typeface="Century Gothic"/>
              </a:rPr>
              <a:t>га</a:t>
            </a:r>
            <a:endParaRPr sz="2400" dirty="0">
              <a:latin typeface="Century Gothic"/>
              <a:cs typeface="Century Gothic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84169" y="3016135"/>
            <a:ext cx="1766570" cy="6642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ts val="1280"/>
              </a:lnSpc>
            </a:pPr>
            <a:r>
              <a:rPr sz="1200" b="1" dirty="0">
                <a:solidFill>
                  <a:srgbClr val="E31E24"/>
                </a:solidFill>
                <a:latin typeface="Century Gothic"/>
                <a:cs typeface="Century Gothic"/>
              </a:rPr>
              <a:t>для круглогодичного  </a:t>
            </a:r>
            <a:r>
              <a:rPr sz="1200" b="1" spc="-5" dirty="0">
                <a:solidFill>
                  <a:srgbClr val="E31E24"/>
                </a:solidFill>
                <a:latin typeface="Century Gothic"/>
                <a:cs typeface="Century Gothic"/>
              </a:rPr>
              <a:t>выращивания</a:t>
            </a:r>
            <a:r>
              <a:rPr sz="1200" b="1" spc="-20" dirty="0">
                <a:solidFill>
                  <a:srgbClr val="E31E24"/>
                </a:solidFill>
                <a:latin typeface="Century Gothic"/>
                <a:cs typeface="Century Gothic"/>
              </a:rPr>
              <a:t> </a:t>
            </a:r>
            <a:r>
              <a:rPr sz="1200" b="1" spc="-5" dirty="0">
                <a:solidFill>
                  <a:srgbClr val="E31E24"/>
                </a:solidFill>
                <a:latin typeface="Century Gothic"/>
                <a:cs typeface="Century Gothic"/>
              </a:rPr>
              <a:t>овощей </a:t>
            </a:r>
            <a:r>
              <a:rPr sz="1200" b="1" dirty="0">
                <a:solidFill>
                  <a:srgbClr val="E31E24"/>
                </a:solidFill>
                <a:latin typeface="Century Gothic"/>
                <a:cs typeface="Century Gothic"/>
              </a:rPr>
              <a:t> </a:t>
            </a:r>
            <a:r>
              <a:rPr sz="1200" b="1" spc="-5" dirty="0">
                <a:solidFill>
                  <a:srgbClr val="E31E24"/>
                </a:solidFill>
                <a:latin typeface="Century Gothic"/>
                <a:cs typeface="Century Gothic"/>
              </a:rPr>
              <a:t>и зеленных </a:t>
            </a:r>
            <a:r>
              <a:rPr sz="1200" b="1" dirty="0">
                <a:solidFill>
                  <a:srgbClr val="E31E24"/>
                </a:solidFill>
                <a:latin typeface="Century Gothic"/>
                <a:cs typeface="Century Gothic"/>
              </a:rPr>
              <a:t>культур  </a:t>
            </a:r>
            <a:r>
              <a:rPr sz="1200" b="1" spc="-5" dirty="0">
                <a:solidFill>
                  <a:srgbClr val="E31E24"/>
                </a:solidFill>
                <a:latin typeface="Century Gothic"/>
                <a:cs typeface="Century Gothic"/>
              </a:rPr>
              <a:t>закрытого</a:t>
            </a:r>
            <a:r>
              <a:rPr sz="1200" b="1" spc="-30" dirty="0">
                <a:solidFill>
                  <a:srgbClr val="E31E24"/>
                </a:solidFill>
                <a:latin typeface="Century Gothic"/>
                <a:cs typeface="Century Gothic"/>
              </a:rPr>
              <a:t> </a:t>
            </a:r>
            <a:r>
              <a:rPr sz="1200" b="1" spc="-5" dirty="0">
                <a:solidFill>
                  <a:srgbClr val="E31E24"/>
                </a:solidFill>
                <a:latin typeface="Century Gothic"/>
                <a:cs typeface="Century Gothic"/>
              </a:rPr>
              <a:t>грунта</a:t>
            </a:r>
            <a:endParaRPr sz="1200" dirty="0">
              <a:latin typeface="Century Gothic"/>
              <a:cs typeface="Century Gothic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0" y="5299570"/>
            <a:ext cx="10692130" cy="1569720"/>
          </a:xfrm>
          <a:custGeom>
            <a:avLst/>
            <a:gdLst/>
            <a:ahLst/>
            <a:cxnLst/>
            <a:rect l="l" t="t" r="r" b="b"/>
            <a:pathLst>
              <a:path w="10692130" h="1569720">
                <a:moveTo>
                  <a:pt x="0" y="0"/>
                </a:moveTo>
                <a:lnTo>
                  <a:pt x="10692003" y="0"/>
                </a:lnTo>
                <a:lnTo>
                  <a:pt x="10692003" y="1569407"/>
                </a:lnTo>
                <a:lnTo>
                  <a:pt x="0" y="1569407"/>
                </a:lnTo>
                <a:lnTo>
                  <a:pt x="0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1344422" y="5365623"/>
            <a:ext cx="3190240" cy="5086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63270" marR="5080" indent="-751205">
              <a:lnSpc>
                <a:spcPct val="101000"/>
              </a:lnSpc>
            </a:pPr>
            <a:r>
              <a:rPr sz="1600" b="1" dirty="0">
                <a:solidFill>
                  <a:srgbClr val="2B2A29"/>
                </a:solidFill>
                <a:latin typeface="Century Gothic"/>
                <a:cs typeface="Century Gothic"/>
              </a:rPr>
              <a:t>Годовая мощность</a:t>
            </a:r>
            <a:r>
              <a:rPr sz="1600" b="1" spc="-105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600" b="1" dirty="0">
                <a:solidFill>
                  <a:srgbClr val="2B2A29"/>
                </a:solidFill>
                <a:latin typeface="Century Gothic"/>
                <a:cs typeface="Century Gothic"/>
              </a:rPr>
              <a:t>комплекса  </a:t>
            </a:r>
            <a:r>
              <a:rPr sz="1600" b="1" spc="-5" dirty="0">
                <a:solidFill>
                  <a:srgbClr val="2B2A29"/>
                </a:solidFill>
                <a:latin typeface="Century Gothic"/>
                <a:cs typeface="Century Gothic"/>
              </a:rPr>
              <a:t>составит</a:t>
            </a:r>
            <a:r>
              <a:rPr sz="1600" b="1" spc="-65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600" b="1" dirty="0">
                <a:solidFill>
                  <a:srgbClr val="2B2A29"/>
                </a:solidFill>
                <a:latin typeface="Century Gothic"/>
                <a:cs typeface="Century Gothic"/>
              </a:rPr>
              <a:t>более</a:t>
            </a:r>
            <a:endParaRPr sz="1600">
              <a:latin typeface="Century Gothic"/>
              <a:cs typeface="Century Gothic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345995" y="5336032"/>
            <a:ext cx="0" cy="1496695"/>
          </a:xfrm>
          <a:custGeom>
            <a:avLst/>
            <a:gdLst/>
            <a:ahLst/>
            <a:cxnLst/>
            <a:rect l="l" t="t" r="r" b="b"/>
            <a:pathLst>
              <a:path h="1496695">
                <a:moveTo>
                  <a:pt x="0" y="0"/>
                </a:moveTo>
                <a:lnTo>
                  <a:pt x="0" y="1496485"/>
                </a:lnTo>
              </a:path>
            </a:pathLst>
          </a:custGeom>
          <a:ln w="36029">
            <a:solidFill>
              <a:srgbClr val="E31E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741693" y="5365623"/>
            <a:ext cx="2517140" cy="5086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" marR="5080" indent="-33655">
              <a:lnSpc>
                <a:spcPct val="101000"/>
              </a:lnSpc>
            </a:pPr>
            <a:r>
              <a:rPr sz="1600" b="1" spc="-5" dirty="0">
                <a:solidFill>
                  <a:srgbClr val="2B2A29"/>
                </a:solidFill>
                <a:latin typeface="Century Gothic"/>
                <a:cs typeface="Century Gothic"/>
              </a:rPr>
              <a:t>Годовой объем выручки  по проекту</a:t>
            </a:r>
            <a:r>
              <a:rPr sz="1600" b="1" spc="-1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600" b="1" spc="-5" dirty="0">
                <a:solidFill>
                  <a:srgbClr val="2B2A29"/>
                </a:solidFill>
                <a:latin typeface="Century Gothic"/>
                <a:cs typeface="Century Gothic"/>
              </a:rPr>
              <a:t>превышает</a:t>
            </a:r>
            <a:endParaRPr sz="1600">
              <a:latin typeface="Century Gothic"/>
              <a:cs typeface="Century Goth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04115" y="6066313"/>
            <a:ext cx="1618615" cy="654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350"/>
              </a:lnSpc>
            </a:pPr>
            <a:r>
              <a:rPr sz="3000" b="1" dirty="0">
                <a:solidFill>
                  <a:srgbClr val="E31E24"/>
                </a:solidFill>
                <a:latin typeface="Century Gothic"/>
                <a:cs typeface="Century Gothic"/>
              </a:rPr>
              <a:t>24 500</a:t>
            </a:r>
            <a:r>
              <a:rPr sz="3000" b="1" spc="-90" dirty="0">
                <a:solidFill>
                  <a:srgbClr val="E31E24"/>
                </a:solidFill>
                <a:latin typeface="Century Gothic"/>
                <a:cs typeface="Century Gothic"/>
              </a:rPr>
              <a:t> </a:t>
            </a:r>
            <a:r>
              <a:rPr sz="3000" b="1" dirty="0">
                <a:solidFill>
                  <a:srgbClr val="E31E24"/>
                </a:solidFill>
                <a:latin typeface="Century Gothic"/>
                <a:cs typeface="Century Gothic"/>
              </a:rPr>
              <a:t>т.</a:t>
            </a:r>
            <a:endParaRPr sz="3000">
              <a:latin typeface="Century Gothic"/>
              <a:cs typeface="Century Gothic"/>
            </a:endParaRPr>
          </a:p>
          <a:p>
            <a:pPr marL="3175" algn="ctr">
              <a:lnSpc>
                <a:spcPts val="1670"/>
              </a:lnSpc>
            </a:pPr>
            <a:r>
              <a:rPr sz="1600" b="1" spc="-5" dirty="0">
                <a:solidFill>
                  <a:srgbClr val="E31E24"/>
                </a:solidFill>
                <a:latin typeface="Century Gothic"/>
                <a:cs typeface="Century Gothic"/>
              </a:rPr>
              <a:t>овощных</a:t>
            </a:r>
            <a:endParaRPr sz="1600">
              <a:latin typeface="Century Gothic"/>
              <a:cs typeface="Century Goth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041307" y="6139265"/>
            <a:ext cx="2075814" cy="551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530"/>
              </a:lnSpc>
            </a:pPr>
            <a:r>
              <a:rPr sz="2300" b="1" spc="-5" dirty="0">
                <a:solidFill>
                  <a:srgbClr val="E31E24"/>
                </a:solidFill>
                <a:latin typeface="Century Gothic"/>
                <a:cs typeface="Century Gothic"/>
              </a:rPr>
              <a:t>3 000 </a:t>
            </a:r>
            <a:r>
              <a:rPr sz="2300" b="1" dirty="0">
                <a:solidFill>
                  <a:srgbClr val="E31E24"/>
                </a:solidFill>
                <a:latin typeface="Century Gothic"/>
                <a:cs typeface="Century Gothic"/>
              </a:rPr>
              <a:t>тыс.</a:t>
            </a:r>
            <a:r>
              <a:rPr sz="2300" b="1" spc="-75" dirty="0">
                <a:solidFill>
                  <a:srgbClr val="E31E24"/>
                </a:solidFill>
                <a:latin typeface="Century Gothic"/>
                <a:cs typeface="Century Gothic"/>
              </a:rPr>
              <a:t> </a:t>
            </a:r>
            <a:r>
              <a:rPr sz="2300" b="1" dirty="0">
                <a:solidFill>
                  <a:srgbClr val="E31E24"/>
                </a:solidFill>
                <a:latin typeface="Century Gothic"/>
                <a:cs typeface="Century Gothic"/>
              </a:rPr>
              <a:t>шт.</a:t>
            </a:r>
            <a:endParaRPr sz="2300">
              <a:latin typeface="Century Gothic"/>
              <a:cs typeface="Century Gothic"/>
            </a:endParaRPr>
          </a:p>
          <a:p>
            <a:pPr marL="3175" algn="ctr">
              <a:lnSpc>
                <a:spcPts val="1689"/>
              </a:lnSpc>
            </a:pPr>
            <a:r>
              <a:rPr sz="1600" b="1" spc="-5" dirty="0">
                <a:solidFill>
                  <a:srgbClr val="E31E24"/>
                </a:solidFill>
                <a:latin typeface="Century Gothic"/>
                <a:cs typeface="Century Gothic"/>
              </a:rPr>
              <a:t>зеленных</a:t>
            </a:r>
            <a:r>
              <a:rPr sz="1600" b="1" spc="-65" dirty="0">
                <a:solidFill>
                  <a:srgbClr val="E31E24"/>
                </a:solidFill>
                <a:latin typeface="Century Gothic"/>
                <a:cs typeface="Century Gothic"/>
              </a:rPr>
              <a:t> </a:t>
            </a:r>
            <a:r>
              <a:rPr sz="1600" b="1" dirty="0">
                <a:solidFill>
                  <a:srgbClr val="E31E24"/>
                </a:solidFill>
                <a:latin typeface="Century Gothic"/>
                <a:cs typeface="Century Gothic"/>
              </a:rPr>
              <a:t>культур</a:t>
            </a:r>
            <a:endParaRPr sz="1600">
              <a:latin typeface="Century Gothic"/>
              <a:cs typeface="Century Goth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587858" y="6089940"/>
            <a:ext cx="2872105" cy="654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354"/>
              </a:lnSpc>
            </a:pPr>
            <a:r>
              <a:rPr sz="3000" b="1" dirty="0">
                <a:solidFill>
                  <a:srgbClr val="E31E24"/>
                </a:solidFill>
                <a:latin typeface="Century Gothic"/>
                <a:cs typeface="Century Gothic"/>
              </a:rPr>
              <a:t>2 986 млн.</a:t>
            </a:r>
            <a:r>
              <a:rPr sz="3000" b="1" spc="-75" dirty="0">
                <a:solidFill>
                  <a:srgbClr val="E31E24"/>
                </a:solidFill>
                <a:latin typeface="Century Gothic"/>
                <a:cs typeface="Century Gothic"/>
              </a:rPr>
              <a:t> </a:t>
            </a:r>
            <a:r>
              <a:rPr sz="3000" b="1" dirty="0">
                <a:solidFill>
                  <a:srgbClr val="E31E24"/>
                </a:solidFill>
                <a:latin typeface="Century Gothic"/>
                <a:cs typeface="Century Gothic"/>
              </a:rPr>
              <a:t>руб.</a:t>
            </a:r>
            <a:endParaRPr sz="3000">
              <a:latin typeface="Century Gothic"/>
              <a:cs typeface="Century Gothic"/>
            </a:endParaRPr>
          </a:p>
          <a:p>
            <a:pPr marL="3175" algn="ctr">
              <a:lnSpc>
                <a:spcPts val="1675"/>
              </a:lnSpc>
            </a:pPr>
            <a:r>
              <a:rPr sz="1600" b="1" spc="-5" dirty="0">
                <a:solidFill>
                  <a:srgbClr val="E31E24"/>
                </a:solidFill>
                <a:latin typeface="Century Gothic"/>
                <a:cs typeface="Century Gothic"/>
              </a:rPr>
              <a:t>годовой объём выручки</a:t>
            </a:r>
            <a:endParaRPr sz="1600">
              <a:latin typeface="Century Gothic"/>
              <a:cs typeface="Century Gothic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29229" y="5952896"/>
            <a:ext cx="2143760" cy="892810"/>
          </a:xfrm>
          <a:custGeom>
            <a:avLst/>
            <a:gdLst/>
            <a:ahLst/>
            <a:cxnLst/>
            <a:rect l="l" t="t" r="r" b="b"/>
            <a:pathLst>
              <a:path w="2143760" h="892809">
                <a:moveTo>
                  <a:pt x="1071859" y="0"/>
                </a:moveTo>
                <a:lnTo>
                  <a:pt x="1137154" y="814"/>
                </a:lnTo>
                <a:lnTo>
                  <a:pt x="1201414" y="3226"/>
                </a:lnTo>
                <a:lnTo>
                  <a:pt x="1264527" y="7188"/>
                </a:lnTo>
                <a:lnTo>
                  <a:pt x="1326382" y="12655"/>
                </a:lnTo>
                <a:lnTo>
                  <a:pt x="1386865" y="19580"/>
                </a:lnTo>
                <a:lnTo>
                  <a:pt x="1445865" y="27915"/>
                </a:lnTo>
                <a:lnTo>
                  <a:pt x="1503270" y="37614"/>
                </a:lnTo>
                <a:lnTo>
                  <a:pt x="1558968" y="48631"/>
                </a:lnTo>
                <a:lnTo>
                  <a:pt x="1612846" y="60919"/>
                </a:lnTo>
                <a:lnTo>
                  <a:pt x="1664793" y="74431"/>
                </a:lnTo>
                <a:lnTo>
                  <a:pt x="1714696" y="89120"/>
                </a:lnTo>
                <a:lnTo>
                  <a:pt x="1762443" y="104940"/>
                </a:lnTo>
                <a:lnTo>
                  <a:pt x="1807922" y="121845"/>
                </a:lnTo>
                <a:lnTo>
                  <a:pt x="1851021" y="139786"/>
                </a:lnTo>
                <a:lnTo>
                  <a:pt x="1891628" y="158719"/>
                </a:lnTo>
                <a:lnTo>
                  <a:pt x="1929631" y="178596"/>
                </a:lnTo>
                <a:lnTo>
                  <a:pt x="1964917" y="199370"/>
                </a:lnTo>
                <a:lnTo>
                  <a:pt x="1997375" y="220995"/>
                </a:lnTo>
                <a:lnTo>
                  <a:pt x="2053357" y="266610"/>
                </a:lnTo>
                <a:lnTo>
                  <a:pt x="2096679" y="315068"/>
                </a:lnTo>
                <a:lnTo>
                  <a:pt x="2126445" y="365996"/>
                </a:lnTo>
                <a:lnTo>
                  <a:pt x="2141758" y="419020"/>
                </a:lnTo>
                <a:lnTo>
                  <a:pt x="2143714" y="446201"/>
                </a:lnTo>
                <a:lnTo>
                  <a:pt x="2141758" y="473383"/>
                </a:lnTo>
                <a:lnTo>
                  <a:pt x="2126445" y="526408"/>
                </a:lnTo>
                <a:lnTo>
                  <a:pt x="2096679" y="577336"/>
                </a:lnTo>
                <a:lnTo>
                  <a:pt x="2053357" y="625795"/>
                </a:lnTo>
                <a:lnTo>
                  <a:pt x="1997375" y="671410"/>
                </a:lnTo>
                <a:lnTo>
                  <a:pt x="1964917" y="693035"/>
                </a:lnTo>
                <a:lnTo>
                  <a:pt x="1929631" y="713809"/>
                </a:lnTo>
                <a:lnTo>
                  <a:pt x="1891628" y="733686"/>
                </a:lnTo>
                <a:lnTo>
                  <a:pt x="1851021" y="752618"/>
                </a:lnTo>
                <a:lnTo>
                  <a:pt x="1807922" y="770560"/>
                </a:lnTo>
                <a:lnTo>
                  <a:pt x="1762443" y="787464"/>
                </a:lnTo>
                <a:lnTo>
                  <a:pt x="1714696" y="803284"/>
                </a:lnTo>
                <a:lnTo>
                  <a:pt x="1664793" y="817974"/>
                </a:lnTo>
                <a:lnTo>
                  <a:pt x="1612846" y="831485"/>
                </a:lnTo>
                <a:lnTo>
                  <a:pt x="1558968" y="843773"/>
                </a:lnTo>
                <a:lnTo>
                  <a:pt x="1503270" y="854790"/>
                </a:lnTo>
                <a:lnTo>
                  <a:pt x="1445865" y="864489"/>
                </a:lnTo>
                <a:lnTo>
                  <a:pt x="1386865" y="872824"/>
                </a:lnTo>
                <a:lnTo>
                  <a:pt x="1326382" y="879749"/>
                </a:lnTo>
                <a:lnTo>
                  <a:pt x="1264527" y="885216"/>
                </a:lnTo>
                <a:lnTo>
                  <a:pt x="1201414" y="889178"/>
                </a:lnTo>
                <a:lnTo>
                  <a:pt x="1137154" y="891590"/>
                </a:lnTo>
                <a:lnTo>
                  <a:pt x="1071859" y="892404"/>
                </a:lnTo>
                <a:lnTo>
                  <a:pt x="1006564" y="891590"/>
                </a:lnTo>
                <a:lnTo>
                  <a:pt x="942304" y="889178"/>
                </a:lnTo>
                <a:lnTo>
                  <a:pt x="879191" y="885216"/>
                </a:lnTo>
                <a:lnTo>
                  <a:pt x="817336" y="879749"/>
                </a:lnTo>
                <a:lnTo>
                  <a:pt x="756853" y="872824"/>
                </a:lnTo>
                <a:lnTo>
                  <a:pt x="697852" y="864489"/>
                </a:lnTo>
                <a:lnTo>
                  <a:pt x="640447" y="854790"/>
                </a:lnTo>
                <a:lnTo>
                  <a:pt x="584749" y="843773"/>
                </a:lnTo>
                <a:lnTo>
                  <a:pt x="530871" y="831485"/>
                </a:lnTo>
                <a:lnTo>
                  <a:pt x="478924" y="817974"/>
                </a:lnTo>
                <a:lnTo>
                  <a:pt x="429021" y="803284"/>
                </a:lnTo>
                <a:lnTo>
                  <a:pt x="381273" y="787464"/>
                </a:lnTo>
                <a:lnTo>
                  <a:pt x="335794" y="770560"/>
                </a:lnTo>
                <a:lnTo>
                  <a:pt x="292694" y="752618"/>
                </a:lnTo>
                <a:lnTo>
                  <a:pt x="252087" y="733686"/>
                </a:lnTo>
                <a:lnTo>
                  <a:pt x="214084" y="713809"/>
                </a:lnTo>
                <a:lnTo>
                  <a:pt x="178798" y="693035"/>
                </a:lnTo>
                <a:lnTo>
                  <a:pt x="146340" y="671410"/>
                </a:lnTo>
                <a:lnTo>
                  <a:pt x="90357" y="625795"/>
                </a:lnTo>
                <a:lnTo>
                  <a:pt x="47035" y="577336"/>
                </a:lnTo>
                <a:lnTo>
                  <a:pt x="17269" y="526408"/>
                </a:lnTo>
                <a:lnTo>
                  <a:pt x="1956" y="473383"/>
                </a:lnTo>
                <a:lnTo>
                  <a:pt x="0" y="446201"/>
                </a:lnTo>
                <a:lnTo>
                  <a:pt x="1956" y="419020"/>
                </a:lnTo>
                <a:lnTo>
                  <a:pt x="17269" y="365996"/>
                </a:lnTo>
                <a:lnTo>
                  <a:pt x="47035" y="315068"/>
                </a:lnTo>
                <a:lnTo>
                  <a:pt x="90357" y="266610"/>
                </a:lnTo>
                <a:lnTo>
                  <a:pt x="146340" y="220995"/>
                </a:lnTo>
                <a:lnTo>
                  <a:pt x="178798" y="199370"/>
                </a:lnTo>
                <a:lnTo>
                  <a:pt x="214084" y="178596"/>
                </a:lnTo>
                <a:lnTo>
                  <a:pt x="252087" y="158719"/>
                </a:lnTo>
                <a:lnTo>
                  <a:pt x="292694" y="139786"/>
                </a:lnTo>
                <a:lnTo>
                  <a:pt x="335794" y="121845"/>
                </a:lnTo>
                <a:lnTo>
                  <a:pt x="381273" y="104940"/>
                </a:lnTo>
                <a:lnTo>
                  <a:pt x="429021" y="89120"/>
                </a:lnTo>
                <a:lnTo>
                  <a:pt x="478924" y="74431"/>
                </a:lnTo>
                <a:lnTo>
                  <a:pt x="530871" y="60919"/>
                </a:lnTo>
                <a:lnTo>
                  <a:pt x="584749" y="48631"/>
                </a:lnTo>
                <a:lnTo>
                  <a:pt x="640447" y="37614"/>
                </a:lnTo>
                <a:lnTo>
                  <a:pt x="697852" y="27915"/>
                </a:lnTo>
                <a:lnTo>
                  <a:pt x="756853" y="19580"/>
                </a:lnTo>
                <a:lnTo>
                  <a:pt x="817336" y="12655"/>
                </a:lnTo>
                <a:lnTo>
                  <a:pt x="879191" y="7188"/>
                </a:lnTo>
                <a:lnTo>
                  <a:pt x="942304" y="3226"/>
                </a:lnTo>
                <a:lnTo>
                  <a:pt x="1006564" y="814"/>
                </a:lnTo>
                <a:lnTo>
                  <a:pt x="1071859" y="0"/>
                </a:lnTo>
                <a:close/>
              </a:path>
            </a:pathLst>
          </a:custGeom>
          <a:ln w="17999">
            <a:solidFill>
              <a:srgbClr val="79A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869018" y="5962840"/>
            <a:ext cx="2279015" cy="892810"/>
          </a:xfrm>
          <a:custGeom>
            <a:avLst/>
            <a:gdLst/>
            <a:ahLst/>
            <a:cxnLst/>
            <a:rect l="l" t="t" r="r" b="b"/>
            <a:pathLst>
              <a:path w="2279015" h="892809">
                <a:moveTo>
                  <a:pt x="1139329" y="0"/>
                </a:moveTo>
                <a:lnTo>
                  <a:pt x="1206275" y="757"/>
                </a:lnTo>
                <a:lnTo>
                  <a:pt x="1272202" y="3001"/>
                </a:lnTo>
                <a:lnTo>
                  <a:pt x="1337003" y="6691"/>
                </a:lnTo>
                <a:lnTo>
                  <a:pt x="1400572" y="11784"/>
                </a:lnTo>
                <a:lnTo>
                  <a:pt x="1462801" y="18238"/>
                </a:lnTo>
                <a:lnTo>
                  <a:pt x="1523585" y="26012"/>
                </a:lnTo>
                <a:lnTo>
                  <a:pt x="1582815" y="35064"/>
                </a:lnTo>
                <a:lnTo>
                  <a:pt x="1640386" y="45352"/>
                </a:lnTo>
                <a:lnTo>
                  <a:pt x="1696189" y="56834"/>
                </a:lnTo>
                <a:lnTo>
                  <a:pt x="1750120" y="69468"/>
                </a:lnTo>
                <a:lnTo>
                  <a:pt x="1802069" y="83212"/>
                </a:lnTo>
                <a:lnTo>
                  <a:pt x="1851932" y="98025"/>
                </a:lnTo>
                <a:lnTo>
                  <a:pt x="1899601" y="113865"/>
                </a:lnTo>
                <a:lnTo>
                  <a:pt x="1944968" y="130689"/>
                </a:lnTo>
                <a:lnTo>
                  <a:pt x="1987928" y="148457"/>
                </a:lnTo>
                <a:lnTo>
                  <a:pt x="2028373" y="167125"/>
                </a:lnTo>
                <a:lnTo>
                  <a:pt x="2066196" y="186653"/>
                </a:lnTo>
                <a:lnTo>
                  <a:pt x="2101291" y="206999"/>
                </a:lnTo>
                <a:lnTo>
                  <a:pt x="2133551" y="228120"/>
                </a:lnTo>
                <a:lnTo>
                  <a:pt x="2189137" y="272521"/>
                </a:lnTo>
                <a:lnTo>
                  <a:pt x="2232100" y="319522"/>
                </a:lnTo>
                <a:lnTo>
                  <a:pt x="2261585" y="368789"/>
                </a:lnTo>
                <a:lnTo>
                  <a:pt x="2276738" y="419987"/>
                </a:lnTo>
                <a:lnTo>
                  <a:pt x="2278672" y="446205"/>
                </a:lnTo>
                <a:lnTo>
                  <a:pt x="2276738" y="472423"/>
                </a:lnTo>
                <a:lnTo>
                  <a:pt x="2261585" y="523620"/>
                </a:lnTo>
                <a:lnTo>
                  <a:pt x="2232100" y="572887"/>
                </a:lnTo>
                <a:lnTo>
                  <a:pt x="2189137" y="619888"/>
                </a:lnTo>
                <a:lnTo>
                  <a:pt x="2133551" y="664289"/>
                </a:lnTo>
                <a:lnTo>
                  <a:pt x="2101291" y="685410"/>
                </a:lnTo>
                <a:lnTo>
                  <a:pt x="2066196" y="705755"/>
                </a:lnTo>
                <a:lnTo>
                  <a:pt x="2028373" y="725283"/>
                </a:lnTo>
                <a:lnTo>
                  <a:pt x="1987928" y="743951"/>
                </a:lnTo>
                <a:lnTo>
                  <a:pt x="1944968" y="761719"/>
                </a:lnTo>
                <a:lnTo>
                  <a:pt x="1899601" y="778543"/>
                </a:lnTo>
                <a:lnTo>
                  <a:pt x="1851932" y="794382"/>
                </a:lnTo>
                <a:lnTo>
                  <a:pt x="1802069" y="809195"/>
                </a:lnTo>
                <a:lnTo>
                  <a:pt x="1750120" y="822939"/>
                </a:lnTo>
                <a:lnTo>
                  <a:pt x="1696189" y="835573"/>
                </a:lnTo>
                <a:lnTo>
                  <a:pt x="1640386" y="847055"/>
                </a:lnTo>
                <a:lnTo>
                  <a:pt x="1582815" y="857343"/>
                </a:lnTo>
                <a:lnTo>
                  <a:pt x="1523585" y="866394"/>
                </a:lnTo>
                <a:lnTo>
                  <a:pt x="1462801" y="874168"/>
                </a:lnTo>
                <a:lnTo>
                  <a:pt x="1400572" y="880623"/>
                </a:lnTo>
                <a:lnTo>
                  <a:pt x="1337003" y="885715"/>
                </a:lnTo>
                <a:lnTo>
                  <a:pt x="1272202" y="889405"/>
                </a:lnTo>
                <a:lnTo>
                  <a:pt x="1206275" y="891649"/>
                </a:lnTo>
                <a:lnTo>
                  <a:pt x="1139329" y="892407"/>
                </a:lnTo>
                <a:lnTo>
                  <a:pt x="1072385" y="891649"/>
                </a:lnTo>
                <a:lnTo>
                  <a:pt x="1006459" y="889405"/>
                </a:lnTo>
                <a:lnTo>
                  <a:pt x="941659" y="885715"/>
                </a:lnTo>
                <a:lnTo>
                  <a:pt x="878091" y="880623"/>
                </a:lnTo>
                <a:lnTo>
                  <a:pt x="815863" y="874168"/>
                </a:lnTo>
                <a:lnTo>
                  <a:pt x="755080" y="866394"/>
                </a:lnTo>
                <a:lnTo>
                  <a:pt x="695851" y="857343"/>
                </a:lnTo>
                <a:lnTo>
                  <a:pt x="638281" y="847055"/>
                </a:lnTo>
                <a:lnTo>
                  <a:pt x="582478" y="835573"/>
                </a:lnTo>
                <a:lnTo>
                  <a:pt x="528548" y="822939"/>
                </a:lnTo>
                <a:lnTo>
                  <a:pt x="476599" y="809195"/>
                </a:lnTo>
                <a:lnTo>
                  <a:pt x="426737" y="794382"/>
                </a:lnTo>
                <a:lnTo>
                  <a:pt x="379069" y="778543"/>
                </a:lnTo>
                <a:lnTo>
                  <a:pt x="333702" y="761719"/>
                </a:lnTo>
                <a:lnTo>
                  <a:pt x="290742" y="743951"/>
                </a:lnTo>
                <a:lnTo>
                  <a:pt x="250298" y="725283"/>
                </a:lnTo>
                <a:lnTo>
                  <a:pt x="212474" y="705755"/>
                </a:lnTo>
                <a:lnTo>
                  <a:pt x="177379" y="685410"/>
                </a:lnTo>
                <a:lnTo>
                  <a:pt x="145120" y="664289"/>
                </a:lnTo>
                <a:lnTo>
                  <a:pt x="89534" y="619888"/>
                </a:lnTo>
                <a:lnTo>
                  <a:pt x="46571" y="572887"/>
                </a:lnTo>
                <a:lnTo>
                  <a:pt x="17086" y="523620"/>
                </a:lnTo>
                <a:lnTo>
                  <a:pt x="1934" y="472423"/>
                </a:lnTo>
                <a:lnTo>
                  <a:pt x="0" y="446205"/>
                </a:lnTo>
                <a:lnTo>
                  <a:pt x="1934" y="419987"/>
                </a:lnTo>
                <a:lnTo>
                  <a:pt x="17086" y="368789"/>
                </a:lnTo>
                <a:lnTo>
                  <a:pt x="46571" y="319522"/>
                </a:lnTo>
                <a:lnTo>
                  <a:pt x="89534" y="272521"/>
                </a:lnTo>
                <a:lnTo>
                  <a:pt x="145120" y="228120"/>
                </a:lnTo>
                <a:lnTo>
                  <a:pt x="177379" y="206999"/>
                </a:lnTo>
                <a:lnTo>
                  <a:pt x="212474" y="186653"/>
                </a:lnTo>
                <a:lnTo>
                  <a:pt x="250298" y="167125"/>
                </a:lnTo>
                <a:lnTo>
                  <a:pt x="290742" y="148457"/>
                </a:lnTo>
                <a:lnTo>
                  <a:pt x="333702" y="130689"/>
                </a:lnTo>
                <a:lnTo>
                  <a:pt x="379069" y="113865"/>
                </a:lnTo>
                <a:lnTo>
                  <a:pt x="426737" y="98025"/>
                </a:lnTo>
                <a:lnTo>
                  <a:pt x="476599" y="83212"/>
                </a:lnTo>
                <a:lnTo>
                  <a:pt x="528548" y="69468"/>
                </a:lnTo>
                <a:lnTo>
                  <a:pt x="582478" y="56834"/>
                </a:lnTo>
                <a:lnTo>
                  <a:pt x="638281" y="45352"/>
                </a:lnTo>
                <a:lnTo>
                  <a:pt x="695851" y="35064"/>
                </a:lnTo>
                <a:lnTo>
                  <a:pt x="755080" y="26012"/>
                </a:lnTo>
                <a:lnTo>
                  <a:pt x="815863" y="18238"/>
                </a:lnTo>
                <a:lnTo>
                  <a:pt x="878091" y="11784"/>
                </a:lnTo>
                <a:lnTo>
                  <a:pt x="941659" y="6691"/>
                </a:lnTo>
                <a:lnTo>
                  <a:pt x="1006459" y="3001"/>
                </a:lnTo>
                <a:lnTo>
                  <a:pt x="1072385" y="757"/>
                </a:lnTo>
                <a:lnTo>
                  <a:pt x="1139329" y="0"/>
                </a:lnTo>
                <a:close/>
              </a:path>
            </a:pathLst>
          </a:custGeom>
          <a:ln w="17999">
            <a:solidFill>
              <a:srgbClr val="79A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371475" y="5894730"/>
            <a:ext cx="3244215" cy="1010919"/>
          </a:xfrm>
          <a:custGeom>
            <a:avLst/>
            <a:gdLst/>
            <a:ahLst/>
            <a:cxnLst/>
            <a:rect l="l" t="t" r="r" b="b"/>
            <a:pathLst>
              <a:path w="3244215" h="1010920">
                <a:moveTo>
                  <a:pt x="1621967" y="0"/>
                </a:moveTo>
                <a:lnTo>
                  <a:pt x="1692325" y="466"/>
                </a:lnTo>
                <a:lnTo>
                  <a:pt x="1761918" y="1854"/>
                </a:lnTo>
                <a:lnTo>
                  <a:pt x="1830684" y="4145"/>
                </a:lnTo>
                <a:lnTo>
                  <a:pt x="1898562" y="7318"/>
                </a:lnTo>
                <a:lnTo>
                  <a:pt x="1965493" y="11356"/>
                </a:lnTo>
                <a:lnTo>
                  <a:pt x="2031414" y="16239"/>
                </a:lnTo>
                <a:lnTo>
                  <a:pt x="2096265" y="21948"/>
                </a:lnTo>
                <a:lnTo>
                  <a:pt x="2159986" y="28465"/>
                </a:lnTo>
                <a:lnTo>
                  <a:pt x="2222515" y="35770"/>
                </a:lnTo>
                <a:lnTo>
                  <a:pt x="2283791" y="43844"/>
                </a:lnTo>
                <a:lnTo>
                  <a:pt x="2343754" y="52669"/>
                </a:lnTo>
                <a:lnTo>
                  <a:pt x="2402343" y="62226"/>
                </a:lnTo>
                <a:lnTo>
                  <a:pt x="2459496" y="72495"/>
                </a:lnTo>
                <a:lnTo>
                  <a:pt x="2515154" y="83458"/>
                </a:lnTo>
                <a:lnTo>
                  <a:pt x="2569255" y="95096"/>
                </a:lnTo>
                <a:lnTo>
                  <a:pt x="2621739" y="107389"/>
                </a:lnTo>
                <a:lnTo>
                  <a:pt x="2672543" y="120319"/>
                </a:lnTo>
                <a:lnTo>
                  <a:pt x="2721609" y="133866"/>
                </a:lnTo>
                <a:lnTo>
                  <a:pt x="2768874" y="148013"/>
                </a:lnTo>
                <a:lnTo>
                  <a:pt x="2814278" y="162739"/>
                </a:lnTo>
                <a:lnTo>
                  <a:pt x="2857761" y="178026"/>
                </a:lnTo>
                <a:lnTo>
                  <a:pt x="2899260" y="193856"/>
                </a:lnTo>
                <a:lnTo>
                  <a:pt x="2938716" y="210208"/>
                </a:lnTo>
                <a:lnTo>
                  <a:pt x="2976067" y="227064"/>
                </a:lnTo>
                <a:lnTo>
                  <a:pt x="3011253" y="244405"/>
                </a:lnTo>
                <a:lnTo>
                  <a:pt x="3074886" y="280467"/>
                </a:lnTo>
                <a:lnTo>
                  <a:pt x="3129127" y="318241"/>
                </a:lnTo>
                <a:lnTo>
                  <a:pt x="3173489" y="357577"/>
                </a:lnTo>
                <a:lnTo>
                  <a:pt x="3207486" y="398322"/>
                </a:lnTo>
                <a:lnTo>
                  <a:pt x="3230631" y="440324"/>
                </a:lnTo>
                <a:lnTo>
                  <a:pt x="3242437" y="483433"/>
                </a:lnTo>
                <a:lnTo>
                  <a:pt x="3243935" y="505354"/>
                </a:lnTo>
                <a:lnTo>
                  <a:pt x="3242437" y="527276"/>
                </a:lnTo>
                <a:lnTo>
                  <a:pt x="3230631" y="570384"/>
                </a:lnTo>
                <a:lnTo>
                  <a:pt x="3207486" y="612387"/>
                </a:lnTo>
                <a:lnTo>
                  <a:pt x="3173489" y="653132"/>
                </a:lnTo>
                <a:lnTo>
                  <a:pt x="3129127" y="692468"/>
                </a:lnTo>
                <a:lnTo>
                  <a:pt x="3074886" y="730243"/>
                </a:lnTo>
                <a:lnTo>
                  <a:pt x="3011253" y="766305"/>
                </a:lnTo>
                <a:lnTo>
                  <a:pt x="2976067" y="783646"/>
                </a:lnTo>
                <a:lnTo>
                  <a:pt x="2938716" y="800503"/>
                </a:lnTo>
                <a:lnTo>
                  <a:pt x="2899260" y="816855"/>
                </a:lnTo>
                <a:lnTo>
                  <a:pt x="2857761" y="832685"/>
                </a:lnTo>
                <a:lnTo>
                  <a:pt x="2814278" y="847972"/>
                </a:lnTo>
                <a:lnTo>
                  <a:pt x="2768874" y="862699"/>
                </a:lnTo>
                <a:lnTo>
                  <a:pt x="2721609" y="876845"/>
                </a:lnTo>
                <a:lnTo>
                  <a:pt x="2672543" y="890393"/>
                </a:lnTo>
                <a:lnTo>
                  <a:pt x="2621739" y="903323"/>
                </a:lnTo>
                <a:lnTo>
                  <a:pt x="2569255" y="915617"/>
                </a:lnTo>
                <a:lnTo>
                  <a:pt x="2515154" y="927254"/>
                </a:lnTo>
                <a:lnTo>
                  <a:pt x="2459496" y="938218"/>
                </a:lnTo>
                <a:lnTo>
                  <a:pt x="2402343" y="948487"/>
                </a:lnTo>
                <a:lnTo>
                  <a:pt x="2343754" y="958044"/>
                </a:lnTo>
                <a:lnTo>
                  <a:pt x="2283791" y="966869"/>
                </a:lnTo>
                <a:lnTo>
                  <a:pt x="2222515" y="974944"/>
                </a:lnTo>
                <a:lnTo>
                  <a:pt x="2159986" y="982249"/>
                </a:lnTo>
                <a:lnTo>
                  <a:pt x="2096265" y="988766"/>
                </a:lnTo>
                <a:lnTo>
                  <a:pt x="2031414" y="994475"/>
                </a:lnTo>
                <a:lnTo>
                  <a:pt x="1965493" y="999358"/>
                </a:lnTo>
                <a:lnTo>
                  <a:pt x="1898562" y="1003396"/>
                </a:lnTo>
                <a:lnTo>
                  <a:pt x="1830684" y="1006570"/>
                </a:lnTo>
                <a:lnTo>
                  <a:pt x="1761918" y="1008860"/>
                </a:lnTo>
                <a:lnTo>
                  <a:pt x="1692325" y="1010248"/>
                </a:lnTo>
                <a:lnTo>
                  <a:pt x="1621967" y="1010715"/>
                </a:lnTo>
                <a:lnTo>
                  <a:pt x="1551609" y="1010248"/>
                </a:lnTo>
                <a:lnTo>
                  <a:pt x="1482017" y="1008860"/>
                </a:lnTo>
                <a:lnTo>
                  <a:pt x="1413251" y="1006570"/>
                </a:lnTo>
                <a:lnTo>
                  <a:pt x="1345372" y="1003396"/>
                </a:lnTo>
                <a:lnTo>
                  <a:pt x="1278442" y="999358"/>
                </a:lnTo>
                <a:lnTo>
                  <a:pt x="1212521" y="994475"/>
                </a:lnTo>
                <a:lnTo>
                  <a:pt x="1147669" y="988766"/>
                </a:lnTo>
                <a:lnTo>
                  <a:pt x="1083949" y="982249"/>
                </a:lnTo>
                <a:lnTo>
                  <a:pt x="1021420" y="974944"/>
                </a:lnTo>
                <a:lnTo>
                  <a:pt x="960144" y="966869"/>
                </a:lnTo>
                <a:lnTo>
                  <a:pt x="900181" y="958044"/>
                </a:lnTo>
                <a:lnTo>
                  <a:pt x="841592" y="948487"/>
                </a:lnTo>
                <a:lnTo>
                  <a:pt x="784438" y="938218"/>
                </a:lnTo>
                <a:lnTo>
                  <a:pt x="728780" y="927254"/>
                </a:lnTo>
                <a:lnTo>
                  <a:pt x="674679" y="915617"/>
                </a:lnTo>
                <a:lnTo>
                  <a:pt x="622196" y="903323"/>
                </a:lnTo>
                <a:lnTo>
                  <a:pt x="571391" y="890393"/>
                </a:lnTo>
                <a:lnTo>
                  <a:pt x="522326" y="876845"/>
                </a:lnTo>
                <a:lnTo>
                  <a:pt x="475060" y="862699"/>
                </a:lnTo>
                <a:lnTo>
                  <a:pt x="429656" y="847972"/>
                </a:lnTo>
                <a:lnTo>
                  <a:pt x="386174" y="832685"/>
                </a:lnTo>
                <a:lnTo>
                  <a:pt x="344674" y="816855"/>
                </a:lnTo>
                <a:lnTo>
                  <a:pt x="305219" y="800503"/>
                </a:lnTo>
                <a:lnTo>
                  <a:pt x="267867" y="783646"/>
                </a:lnTo>
                <a:lnTo>
                  <a:pt x="232681" y="766305"/>
                </a:lnTo>
                <a:lnTo>
                  <a:pt x="169049" y="730243"/>
                </a:lnTo>
                <a:lnTo>
                  <a:pt x="114808" y="692468"/>
                </a:lnTo>
                <a:lnTo>
                  <a:pt x="70445" y="653132"/>
                </a:lnTo>
                <a:lnTo>
                  <a:pt x="36448" y="612387"/>
                </a:lnTo>
                <a:lnTo>
                  <a:pt x="13304" y="570384"/>
                </a:lnTo>
                <a:lnTo>
                  <a:pt x="1498" y="527276"/>
                </a:lnTo>
                <a:lnTo>
                  <a:pt x="0" y="505354"/>
                </a:lnTo>
                <a:lnTo>
                  <a:pt x="1498" y="483433"/>
                </a:lnTo>
                <a:lnTo>
                  <a:pt x="13304" y="440324"/>
                </a:lnTo>
                <a:lnTo>
                  <a:pt x="36448" y="398322"/>
                </a:lnTo>
                <a:lnTo>
                  <a:pt x="70445" y="357577"/>
                </a:lnTo>
                <a:lnTo>
                  <a:pt x="114808" y="318241"/>
                </a:lnTo>
                <a:lnTo>
                  <a:pt x="169049" y="280467"/>
                </a:lnTo>
                <a:lnTo>
                  <a:pt x="232681" y="244405"/>
                </a:lnTo>
                <a:lnTo>
                  <a:pt x="267867" y="227064"/>
                </a:lnTo>
                <a:lnTo>
                  <a:pt x="305219" y="210208"/>
                </a:lnTo>
                <a:lnTo>
                  <a:pt x="344674" y="193856"/>
                </a:lnTo>
                <a:lnTo>
                  <a:pt x="386174" y="178026"/>
                </a:lnTo>
                <a:lnTo>
                  <a:pt x="429656" y="162739"/>
                </a:lnTo>
                <a:lnTo>
                  <a:pt x="475060" y="148013"/>
                </a:lnTo>
                <a:lnTo>
                  <a:pt x="522326" y="133866"/>
                </a:lnTo>
                <a:lnTo>
                  <a:pt x="571391" y="120319"/>
                </a:lnTo>
                <a:lnTo>
                  <a:pt x="622196" y="107389"/>
                </a:lnTo>
                <a:lnTo>
                  <a:pt x="674679" y="95096"/>
                </a:lnTo>
                <a:lnTo>
                  <a:pt x="728780" y="83458"/>
                </a:lnTo>
                <a:lnTo>
                  <a:pt x="784438" y="72495"/>
                </a:lnTo>
                <a:lnTo>
                  <a:pt x="841592" y="62226"/>
                </a:lnTo>
                <a:lnTo>
                  <a:pt x="900181" y="52669"/>
                </a:lnTo>
                <a:lnTo>
                  <a:pt x="960144" y="43844"/>
                </a:lnTo>
                <a:lnTo>
                  <a:pt x="1021420" y="35770"/>
                </a:lnTo>
                <a:lnTo>
                  <a:pt x="1083949" y="28465"/>
                </a:lnTo>
                <a:lnTo>
                  <a:pt x="1147669" y="21948"/>
                </a:lnTo>
                <a:lnTo>
                  <a:pt x="1212521" y="16239"/>
                </a:lnTo>
                <a:lnTo>
                  <a:pt x="1278442" y="11356"/>
                </a:lnTo>
                <a:lnTo>
                  <a:pt x="1345372" y="7318"/>
                </a:lnTo>
                <a:lnTo>
                  <a:pt x="1413251" y="4145"/>
                </a:lnTo>
                <a:lnTo>
                  <a:pt x="1482017" y="1854"/>
                </a:lnTo>
                <a:lnTo>
                  <a:pt x="1551609" y="466"/>
                </a:lnTo>
                <a:lnTo>
                  <a:pt x="1621967" y="0"/>
                </a:lnTo>
                <a:close/>
              </a:path>
            </a:pathLst>
          </a:custGeom>
          <a:ln w="17999">
            <a:solidFill>
              <a:srgbClr val="79A5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2205"/>
              </a:lnSpc>
            </a:pPr>
            <a:fld id="{81D60167-4931-47E6-BA6A-407CBD079E47}" type="slidenum">
              <a:rPr dirty="0"/>
              <a:t>2</a:t>
            </a:fld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61448" y="1207388"/>
            <a:ext cx="6948871" cy="1657985"/>
          </a:xfrm>
          <a:custGeom>
            <a:avLst/>
            <a:gdLst/>
            <a:ahLst/>
            <a:cxnLst/>
            <a:rect l="l" t="t" r="r" b="b"/>
            <a:pathLst>
              <a:path w="9766935" h="1657985">
                <a:moveTo>
                  <a:pt x="0" y="1657502"/>
                </a:moveTo>
                <a:lnTo>
                  <a:pt x="9766458" y="1657502"/>
                </a:lnTo>
                <a:lnTo>
                  <a:pt x="9766458" y="0"/>
                </a:lnTo>
                <a:lnTo>
                  <a:pt x="0" y="0"/>
                </a:lnTo>
                <a:lnTo>
                  <a:pt x="0" y="1657502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61448" y="3650081"/>
            <a:ext cx="6948871" cy="339090"/>
          </a:xfrm>
          <a:custGeom>
            <a:avLst/>
            <a:gdLst/>
            <a:ahLst/>
            <a:cxnLst/>
            <a:rect l="l" t="t" r="r" b="b"/>
            <a:pathLst>
              <a:path w="9766935" h="339089">
                <a:moveTo>
                  <a:pt x="0" y="338556"/>
                </a:moveTo>
                <a:lnTo>
                  <a:pt x="9766458" y="338556"/>
                </a:lnTo>
                <a:lnTo>
                  <a:pt x="9766458" y="0"/>
                </a:lnTo>
                <a:lnTo>
                  <a:pt x="0" y="0"/>
                </a:lnTo>
                <a:lnTo>
                  <a:pt x="0" y="338556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15603" y="5204285"/>
            <a:ext cx="9961719" cy="1819822"/>
          </a:xfrm>
          <a:custGeom>
            <a:avLst/>
            <a:gdLst/>
            <a:ahLst/>
            <a:cxnLst/>
            <a:rect l="l" t="t" r="r" b="b"/>
            <a:pathLst>
              <a:path w="9766935" h="2232659">
                <a:moveTo>
                  <a:pt x="0" y="2232521"/>
                </a:moveTo>
                <a:lnTo>
                  <a:pt x="9766458" y="2232521"/>
                </a:lnTo>
                <a:lnTo>
                  <a:pt x="9766458" y="0"/>
                </a:lnTo>
                <a:lnTo>
                  <a:pt x="0" y="0"/>
                </a:lnTo>
                <a:lnTo>
                  <a:pt x="0" y="2232521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542493"/>
            <a:ext cx="485775" cy="215900"/>
          </a:xfrm>
          <a:custGeom>
            <a:avLst/>
            <a:gdLst/>
            <a:ahLst/>
            <a:cxnLst/>
            <a:rect l="l" t="t" r="r" b="b"/>
            <a:pathLst>
              <a:path w="485775" h="215900">
                <a:moveTo>
                  <a:pt x="33" y="0"/>
                </a:moveTo>
                <a:lnTo>
                  <a:pt x="0" y="175602"/>
                </a:lnTo>
                <a:lnTo>
                  <a:pt x="485754" y="215811"/>
                </a:lnTo>
                <a:lnTo>
                  <a:pt x="375789" y="124675"/>
                </a:lnTo>
                <a:lnTo>
                  <a:pt x="33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75789" y="549338"/>
            <a:ext cx="7034530" cy="209550"/>
          </a:xfrm>
          <a:custGeom>
            <a:avLst/>
            <a:gdLst/>
            <a:ahLst/>
            <a:cxnLst/>
            <a:rect l="l" t="t" r="r" b="b"/>
            <a:pathLst>
              <a:path w="7034530" h="209550">
                <a:moveTo>
                  <a:pt x="7034051" y="0"/>
                </a:moveTo>
                <a:lnTo>
                  <a:pt x="0" y="117830"/>
                </a:lnTo>
                <a:lnTo>
                  <a:pt x="109965" y="208965"/>
                </a:lnTo>
                <a:lnTo>
                  <a:pt x="6089818" y="102082"/>
                </a:lnTo>
                <a:lnTo>
                  <a:pt x="7034051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465608" y="549338"/>
            <a:ext cx="2843530" cy="231140"/>
          </a:xfrm>
          <a:custGeom>
            <a:avLst/>
            <a:gdLst/>
            <a:ahLst/>
            <a:cxnLst/>
            <a:rect l="l" t="t" r="r" b="b"/>
            <a:pathLst>
              <a:path w="2843529" h="231140">
                <a:moveTo>
                  <a:pt x="944232" y="0"/>
                </a:moveTo>
                <a:lnTo>
                  <a:pt x="0" y="102082"/>
                </a:lnTo>
                <a:lnTo>
                  <a:pt x="2843072" y="230746"/>
                </a:lnTo>
                <a:lnTo>
                  <a:pt x="2664434" y="161467"/>
                </a:lnTo>
                <a:lnTo>
                  <a:pt x="944232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130042" y="198882"/>
            <a:ext cx="1562100" cy="581660"/>
          </a:xfrm>
          <a:custGeom>
            <a:avLst/>
            <a:gdLst/>
            <a:ahLst/>
            <a:cxnLst/>
            <a:rect l="l" t="t" r="r" b="b"/>
            <a:pathLst>
              <a:path w="1562100" h="581660">
                <a:moveTo>
                  <a:pt x="1561960" y="0"/>
                </a:moveTo>
                <a:lnTo>
                  <a:pt x="0" y="511924"/>
                </a:lnTo>
                <a:lnTo>
                  <a:pt x="178638" y="581202"/>
                </a:lnTo>
                <a:lnTo>
                  <a:pt x="1559179" y="58191"/>
                </a:lnTo>
                <a:lnTo>
                  <a:pt x="1561960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1444" y="7263235"/>
            <a:ext cx="421640" cy="57785"/>
          </a:xfrm>
          <a:custGeom>
            <a:avLst/>
            <a:gdLst/>
            <a:ahLst/>
            <a:cxnLst/>
            <a:rect l="l" t="t" r="r" b="b"/>
            <a:pathLst>
              <a:path w="421640" h="57784">
                <a:moveTo>
                  <a:pt x="29" y="0"/>
                </a:moveTo>
                <a:lnTo>
                  <a:pt x="0" y="46692"/>
                </a:lnTo>
                <a:lnTo>
                  <a:pt x="421610" y="57383"/>
                </a:lnTo>
                <a:lnTo>
                  <a:pt x="326167" y="33149"/>
                </a:lnTo>
                <a:lnTo>
                  <a:pt x="29" y="0"/>
                </a:lnTo>
                <a:close/>
              </a:path>
            </a:pathLst>
          </a:custGeom>
          <a:solidFill>
            <a:srgbClr val="B2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87612" y="7292837"/>
            <a:ext cx="6105525" cy="0"/>
          </a:xfrm>
          <a:custGeom>
            <a:avLst/>
            <a:gdLst/>
            <a:ahLst/>
            <a:cxnLst/>
            <a:rect l="l" t="t" r="r" b="b"/>
            <a:pathLst>
              <a:path w="6105525">
                <a:moveTo>
                  <a:pt x="0" y="0"/>
                </a:moveTo>
                <a:lnTo>
                  <a:pt x="6105173" y="0"/>
                </a:lnTo>
              </a:path>
            </a:pathLst>
          </a:custGeom>
          <a:ln w="55562">
            <a:solidFill>
              <a:srgbClr val="D9DAD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73241" y="7265056"/>
            <a:ext cx="2468245" cy="61594"/>
          </a:xfrm>
          <a:custGeom>
            <a:avLst/>
            <a:gdLst/>
            <a:ahLst/>
            <a:cxnLst/>
            <a:rect l="l" t="t" r="r" b="b"/>
            <a:pathLst>
              <a:path w="2468245" h="61595">
                <a:moveTo>
                  <a:pt x="819543" y="0"/>
                </a:moveTo>
                <a:lnTo>
                  <a:pt x="0" y="27141"/>
                </a:lnTo>
                <a:lnTo>
                  <a:pt x="2467635" y="61352"/>
                </a:lnTo>
                <a:lnTo>
                  <a:pt x="2312581" y="42933"/>
                </a:lnTo>
                <a:lnTo>
                  <a:pt x="819543" y="0"/>
                </a:lnTo>
                <a:close/>
              </a:path>
            </a:pathLst>
          </a:custGeom>
          <a:solidFill>
            <a:srgbClr val="B2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385823" y="7171871"/>
            <a:ext cx="1355725" cy="154940"/>
          </a:xfrm>
          <a:custGeom>
            <a:avLst/>
            <a:gdLst/>
            <a:ahLst/>
            <a:cxnLst/>
            <a:rect l="l" t="t" r="r" b="b"/>
            <a:pathLst>
              <a:path w="1355725" h="154940">
                <a:moveTo>
                  <a:pt x="1355686" y="0"/>
                </a:moveTo>
                <a:lnTo>
                  <a:pt x="0" y="136118"/>
                </a:lnTo>
                <a:lnTo>
                  <a:pt x="155054" y="154537"/>
                </a:lnTo>
                <a:lnTo>
                  <a:pt x="1353286" y="15472"/>
                </a:lnTo>
                <a:lnTo>
                  <a:pt x="1355686" y="0"/>
                </a:lnTo>
                <a:close/>
              </a:path>
            </a:pathLst>
          </a:custGeom>
          <a:solidFill>
            <a:srgbClr val="D9DA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356398" y="943178"/>
            <a:ext cx="5438102" cy="10877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460501" y="929125"/>
            <a:ext cx="5257800" cy="1043234"/>
          </a:xfrm>
          <a:prstGeom prst="rect">
            <a:avLst/>
          </a:prstGeom>
          <a:solidFill>
            <a:srgbClr val="79A537"/>
          </a:solidFill>
          <a:ln w="56138">
            <a:solidFill>
              <a:srgbClr val="FEFEFE"/>
            </a:solidFill>
          </a:ln>
        </p:spPr>
        <p:txBody>
          <a:bodyPr vert="horz" wrap="square" lIns="0" tIns="4445" rIns="0" bIns="0" rtlCol="0" anchor="ctr">
            <a:spAutoFit/>
          </a:bodyPr>
          <a:lstStyle/>
          <a:p>
            <a:pPr marL="672465" algn="ctr">
              <a:lnSpc>
                <a:spcPct val="100000"/>
              </a:lnSpc>
            </a:pPr>
            <a:endParaRPr lang="ru-RU" sz="2250" b="1" spc="15" dirty="0" smtClean="0">
              <a:solidFill>
                <a:srgbClr val="FEFEFE"/>
              </a:solidFill>
              <a:latin typeface="Century Gothic"/>
              <a:cs typeface="Century Gothic"/>
            </a:endParaRPr>
          </a:p>
          <a:p>
            <a:pPr algn="ctr">
              <a:lnSpc>
                <a:spcPct val="100000"/>
              </a:lnSpc>
            </a:pPr>
            <a:r>
              <a:rPr lang="ru-RU" sz="2250" b="1" spc="15" dirty="0" smtClean="0">
                <a:solidFill>
                  <a:srgbClr val="FEFEFE"/>
                </a:solidFill>
                <a:latin typeface="Century Gothic"/>
                <a:cs typeface="Century Gothic"/>
              </a:rPr>
              <a:t>Особенности г. Усть-Катав:</a:t>
            </a:r>
          </a:p>
          <a:p>
            <a:pPr marL="672465" algn="ctr">
              <a:lnSpc>
                <a:spcPct val="100000"/>
              </a:lnSpc>
            </a:pPr>
            <a:endParaRPr sz="2250" dirty="0">
              <a:latin typeface="Century Gothic"/>
              <a:cs typeface="Century Gothic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24922" y="2499151"/>
            <a:ext cx="6985397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227965" algn="ctr">
              <a:lnSpc>
                <a:spcPct val="100000"/>
              </a:lnSpc>
            </a:pPr>
            <a:r>
              <a:rPr lang="ru-RU" sz="1600" b="1" dirty="0" smtClean="0">
                <a:latin typeface="Century Gothic"/>
                <a:cs typeface="Century Gothic"/>
              </a:rPr>
              <a:t>Градообразующее предприятие  </a:t>
            </a:r>
            <a:r>
              <a:rPr lang="ru-RU" sz="1600" b="1" spc="5" dirty="0" smtClean="0">
                <a:latin typeface="Century Gothic"/>
                <a:cs typeface="Century Gothic"/>
              </a:rPr>
              <a:t>ФГУП </a:t>
            </a:r>
            <a:r>
              <a:rPr lang="ru-RU" sz="1600" b="1" dirty="0" smtClean="0">
                <a:latin typeface="Century Gothic"/>
                <a:cs typeface="Century Gothic"/>
              </a:rPr>
              <a:t>«УКВЗ </a:t>
            </a:r>
            <a:r>
              <a:rPr lang="ru-RU" sz="1600" b="1" dirty="0">
                <a:latin typeface="Century Gothic"/>
                <a:cs typeface="Century Gothic"/>
              </a:rPr>
              <a:t>им. </a:t>
            </a:r>
            <a:r>
              <a:rPr lang="ru-RU" sz="1600" b="1" spc="5" dirty="0">
                <a:latin typeface="Century Gothic"/>
                <a:cs typeface="Century Gothic"/>
              </a:rPr>
              <a:t>С.М.</a:t>
            </a:r>
            <a:r>
              <a:rPr lang="ru-RU" sz="1600" b="1" spc="-65" dirty="0">
                <a:latin typeface="Century Gothic"/>
                <a:cs typeface="Century Gothic"/>
              </a:rPr>
              <a:t> </a:t>
            </a:r>
            <a:r>
              <a:rPr lang="ru-RU" sz="1600" b="1" spc="5" dirty="0">
                <a:latin typeface="Century Gothic"/>
                <a:cs typeface="Century Gothic"/>
              </a:rPr>
              <a:t>Кирова»</a:t>
            </a:r>
            <a:endParaRPr lang="ru-RU" sz="1600" b="1" dirty="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</a:pPr>
            <a:endParaRPr sz="1600" b="1" dirty="0">
              <a:latin typeface="Century Gothic"/>
              <a:cs typeface="Century Gothic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0" y="2865373"/>
            <a:ext cx="7410319" cy="784860"/>
          </a:xfrm>
          <a:custGeom>
            <a:avLst/>
            <a:gdLst/>
            <a:ahLst/>
            <a:cxnLst/>
            <a:rect l="l" t="t" r="r" b="b"/>
            <a:pathLst>
              <a:path w="10692130" h="784860">
                <a:moveTo>
                  <a:pt x="0" y="0"/>
                </a:moveTo>
                <a:lnTo>
                  <a:pt x="10692003" y="0"/>
                </a:lnTo>
                <a:lnTo>
                  <a:pt x="10692003" y="784707"/>
                </a:lnTo>
                <a:lnTo>
                  <a:pt x="0" y="784707"/>
                </a:lnTo>
                <a:lnTo>
                  <a:pt x="0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136900" y="3108477"/>
            <a:ext cx="427341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2B2A29"/>
                </a:solidFill>
                <a:latin typeface="Century Gothic"/>
                <a:cs typeface="Century Gothic"/>
              </a:rPr>
              <a:t>от экономически активного</a:t>
            </a:r>
            <a:r>
              <a:rPr sz="1600" spc="-105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2B2A29"/>
                </a:solidFill>
                <a:latin typeface="Century Gothic"/>
                <a:cs typeface="Century Gothic"/>
              </a:rPr>
              <a:t>населения</a:t>
            </a:r>
            <a:endParaRPr sz="1600" dirty="0">
              <a:latin typeface="Century Gothic"/>
              <a:cs typeface="Century Gothic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65464" y="2837293"/>
            <a:ext cx="1282700" cy="784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5000" b="1" dirty="0">
                <a:solidFill>
                  <a:srgbClr val="E31E24"/>
                </a:solidFill>
                <a:latin typeface="Century Gothic"/>
                <a:cs typeface="Century Gothic"/>
              </a:rPr>
              <a:t>35%</a:t>
            </a:r>
            <a:endParaRPr sz="5000" dirty="0">
              <a:latin typeface="Century Gothic"/>
              <a:cs typeface="Century Gothic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0" y="3988638"/>
            <a:ext cx="7410319" cy="784860"/>
          </a:xfrm>
          <a:custGeom>
            <a:avLst/>
            <a:gdLst/>
            <a:ahLst/>
            <a:cxnLst/>
            <a:rect l="l" t="t" r="r" b="b"/>
            <a:pathLst>
              <a:path w="10692130" h="784860">
                <a:moveTo>
                  <a:pt x="0" y="0"/>
                </a:moveTo>
                <a:lnTo>
                  <a:pt x="10692003" y="0"/>
                </a:lnTo>
                <a:lnTo>
                  <a:pt x="10692003" y="784707"/>
                </a:lnTo>
                <a:lnTo>
                  <a:pt x="0" y="784707"/>
                </a:lnTo>
                <a:lnTo>
                  <a:pt x="0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3016136" y="4161523"/>
            <a:ext cx="4394184" cy="4360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670"/>
              </a:lnSpc>
            </a:pPr>
            <a:r>
              <a:rPr sz="1600" dirty="0">
                <a:solidFill>
                  <a:srgbClr val="2B2A29"/>
                </a:solidFill>
                <a:latin typeface="Century Gothic"/>
                <a:cs typeface="Century Gothic"/>
              </a:rPr>
              <a:t>Высокая зависимость местного</a:t>
            </a:r>
            <a:r>
              <a:rPr sz="1600" spc="-10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2B2A29"/>
                </a:solidFill>
                <a:latin typeface="Century Gothic"/>
                <a:cs typeface="Century Gothic"/>
              </a:rPr>
              <a:t>бюджета  от градообразующего</a:t>
            </a:r>
            <a:r>
              <a:rPr sz="1600" spc="34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600" dirty="0">
                <a:solidFill>
                  <a:srgbClr val="2B2A29"/>
                </a:solidFill>
                <a:latin typeface="Century Gothic"/>
                <a:cs typeface="Century Gothic"/>
              </a:rPr>
              <a:t>предприятия</a:t>
            </a:r>
            <a:endParaRPr sz="1600" dirty="0">
              <a:latin typeface="Century Gothic"/>
              <a:cs typeface="Century Gothic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2205"/>
              </a:lnSpc>
            </a:pPr>
            <a:fld id="{81D60167-4931-47E6-BA6A-407CBD079E47}" type="slidenum">
              <a:rPr dirty="0"/>
              <a:t>3</a:t>
            </a:fld>
            <a:endParaRPr dirty="0"/>
          </a:p>
        </p:txBody>
      </p:sp>
      <p:sp>
        <p:nvSpPr>
          <p:cNvPr id="23" name="object 23"/>
          <p:cNvSpPr txBox="1"/>
          <p:nvPr/>
        </p:nvSpPr>
        <p:spPr>
          <a:xfrm>
            <a:off x="587795" y="3968786"/>
            <a:ext cx="2260600" cy="784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5000" b="1" dirty="0">
                <a:solidFill>
                  <a:srgbClr val="E31E24"/>
                </a:solidFill>
                <a:latin typeface="Century Gothic"/>
                <a:cs typeface="Century Gothic"/>
              </a:rPr>
              <a:t>35-40%</a:t>
            </a:r>
            <a:endParaRPr sz="5000" dirty="0">
              <a:latin typeface="Century Gothic"/>
              <a:cs typeface="Century Goth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044239" y="5291941"/>
            <a:ext cx="2160000" cy="1620000"/>
          </a:xfrm>
          <a:prstGeom prst="rect">
            <a:avLst/>
          </a:prstGeom>
          <a:solidFill>
            <a:srgbClr val="FEFEFE"/>
          </a:solidFill>
        </p:spPr>
        <p:txBody>
          <a:bodyPr vert="horz" wrap="square" lIns="0" tIns="0" rIns="0" bIns="0" rtlCol="0" anchor="ctr">
            <a:noAutofit/>
          </a:bodyPr>
          <a:lstStyle/>
          <a:p>
            <a:pPr marL="311150" marR="297815" algn="ctr">
              <a:lnSpc>
                <a:spcPts val="1610"/>
              </a:lnSpc>
              <a:spcBef>
                <a:spcPts val="1200"/>
              </a:spcBef>
            </a:pPr>
            <a:r>
              <a:rPr sz="1400" dirty="0" err="1">
                <a:solidFill>
                  <a:srgbClr val="2B2A29"/>
                </a:solidFill>
                <a:latin typeface="Century Gothic"/>
                <a:cs typeface="Century Gothic"/>
              </a:rPr>
              <a:t>Высокий</a:t>
            </a:r>
            <a:r>
              <a:rPr sz="1400" spc="-10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4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уровень</a:t>
            </a:r>
            <a:r>
              <a:rPr lang="en-US" sz="140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4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безработицы</a:t>
            </a:r>
            <a:endParaRPr sz="1400" dirty="0">
              <a:latin typeface="Century Gothic"/>
              <a:cs typeface="Century Gothic"/>
            </a:endParaRPr>
          </a:p>
          <a:p>
            <a:pPr marL="12700" algn="ctr">
              <a:lnSpc>
                <a:spcPts val="3345"/>
              </a:lnSpc>
              <a:spcBef>
                <a:spcPts val="830"/>
              </a:spcBef>
            </a:pPr>
            <a:r>
              <a:rPr sz="2000" b="1" dirty="0">
                <a:solidFill>
                  <a:srgbClr val="E31E24"/>
                </a:solidFill>
                <a:latin typeface="Century Gothic"/>
                <a:cs typeface="Century Gothic"/>
              </a:rPr>
              <a:t>4,7</a:t>
            </a:r>
            <a:r>
              <a:rPr sz="2000" b="1" dirty="0" smtClean="0">
                <a:solidFill>
                  <a:srgbClr val="E31E24"/>
                </a:solidFill>
                <a:latin typeface="Century Gothic"/>
                <a:cs typeface="Century Gothic"/>
              </a:rPr>
              <a:t>%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526814" y="5285625"/>
            <a:ext cx="2160000" cy="1620000"/>
          </a:xfrm>
          <a:prstGeom prst="rect">
            <a:avLst/>
          </a:prstGeom>
          <a:solidFill>
            <a:srgbClr val="FEFEFE"/>
          </a:solidFill>
        </p:spPr>
        <p:txBody>
          <a:bodyPr vert="horz" wrap="square" lIns="0" tIns="6985" rIns="0" bIns="0" rtlCol="0" anchor="ctr">
            <a:spAutoFit/>
          </a:bodyPr>
          <a:lstStyle/>
          <a:p>
            <a:pPr marL="13335" algn="ctr">
              <a:lnSpc>
                <a:spcPct val="100000"/>
              </a:lnSpc>
            </a:pPr>
            <a:r>
              <a:rPr sz="14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Отток</a:t>
            </a:r>
            <a:r>
              <a:rPr sz="1400" spc="-100" dirty="0" smtClean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400" dirty="0">
                <a:solidFill>
                  <a:srgbClr val="2B2A29"/>
                </a:solidFill>
                <a:latin typeface="Century Gothic"/>
                <a:cs typeface="Century Gothic"/>
              </a:rPr>
              <a:t>населения</a:t>
            </a:r>
            <a:endParaRPr sz="1400" dirty="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350" dirty="0">
              <a:latin typeface="Times New Roman"/>
              <a:cs typeface="Times New Roman"/>
            </a:endParaRPr>
          </a:p>
          <a:p>
            <a:pPr marL="43180" algn="ctr">
              <a:lnSpc>
                <a:spcPts val="3145"/>
              </a:lnSpc>
            </a:pPr>
            <a:r>
              <a:rPr sz="2000" b="1" spc="5" dirty="0">
                <a:solidFill>
                  <a:srgbClr val="E31E24"/>
                </a:solidFill>
                <a:latin typeface="Century Gothic"/>
                <a:cs typeface="Century Gothic"/>
              </a:rPr>
              <a:t>1 300</a:t>
            </a:r>
            <a:r>
              <a:rPr sz="2000" b="1" spc="-80" dirty="0">
                <a:solidFill>
                  <a:srgbClr val="E31E24"/>
                </a:solidFill>
                <a:latin typeface="Century Gothic"/>
                <a:cs typeface="Century Gothic"/>
              </a:rPr>
              <a:t> </a:t>
            </a:r>
            <a:r>
              <a:rPr sz="2000" b="1" spc="10" dirty="0">
                <a:solidFill>
                  <a:srgbClr val="E31E24"/>
                </a:solidFill>
                <a:latin typeface="Century Gothic"/>
                <a:cs typeface="Century Gothic"/>
              </a:rPr>
              <a:t>чел.</a:t>
            </a:r>
            <a:endParaRPr sz="2000" dirty="0">
              <a:latin typeface="Century Gothic"/>
              <a:cs typeface="Century Gothic"/>
            </a:endParaRPr>
          </a:p>
          <a:p>
            <a:pPr marL="43180" algn="ctr">
              <a:lnSpc>
                <a:spcPts val="2220"/>
              </a:lnSpc>
            </a:pPr>
            <a:r>
              <a:rPr sz="2000" spc="10" dirty="0">
                <a:solidFill>
                  <a:srgbClr val="E31E24"/>
                </a:solidFill>
                <a:latin typeface="Century Gothic"/>
                <a:cs typeface="Century Gothic"/>
              </a:rPr>
              <a:t>за 5</a:t>
            </a:r>
            <a:r>
              <a:rPr sz="2000" spc="-85" dirty="0">
                <a:solidFill>
                  <a:srgbClr val="E31E24"/>
                </a:solidFill>
                <a:latin typeface="Century Gothic"/>
                <a:cs typeface="Century Gothic"/>
              </a:rPr>
              <a:t> </a:t>
            </a:r>
            <a:r>
              <a:rPr sz="2000" spc="10" dirty="0">
                <a:solidFill>
                  <a:srgbClr val="E31E24"/>
                </a:solidFill>
                <a:latin typeface="Century Gothic"/>
                <a:cs typeface="Century Gothic"/>
              </a:rPr>
              <a:t>лет</a:t>
            </a:r>
            <a:endParaRPr sz="2000" dirty="0">
              <a:latin typeface="Century Gothic"/>
              <a:cs typeface="Century Gothic"/>
            </a:endParaRPr>
          </a:p>
          <a:p>
            <a:pPr marL="42545" algn="ctr">
              <a:lnSpc>
                <a:spcPts val="2675"/>
              </a:lnSpc>
            </a:pPr>
            <a:r>
              <a:rPr sz="2000" spc="10" dirty="0">
                <a:solidFill>
                  <a:srgbClr val="E31E24"/>
                </a:solidFill>
                <a:latin typeface="Century Gothic"/>
                <a:cs typeface="Century Gothic"/>
              </a:rPr>
              <a:t>(2010-2015</a:t>
            </a:r>
            <a:r>
              <a:rPr sz="2000" spc="10" dirty="0" smtClean="0">
                <a:solidFill>
                  <a:srgbClr val="E31E24"/>
                </a:solidFill>
                <a:latin typeface="Century Gothic"/>
                <a:cs typeface="Century Gothic"/>
              </a:rPr>
              <a:t>)</a:t>
            </a:r>
            <a:endParaRPr lang="ru-RU" sz="2000" spc="10" dirty="0" smtClean="0">
              <a:solidFill>
                <a:srgbClr val="E31E24"/>
              </a:solidFill>
              <a:latin typeface="Century Gothic"/>
              <a:cs typeface="Century Goth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104691" y="5285625"/>
            <a:ext cx="2160000" cy="1620000"/>
          </a:xfrm>
          <a:prstGeom prst="rect">
            <a:avLst/>
          </a:prstGeom>
          <a:solidFill>
            <a:srgbClr val="FEFEFE"/>
          </a:solidFill>
        </p:spPr>
        <p:txBody>
          <a:bodyPr vert="horz" wrap="square" lIns="0" tIns="82550" rIns="0" bIns="0" rtlCol="0">
            <a:spAutoFit/>
          </a:bodyPr>
          <a:lstStyle/>
          <a:p>
            <a:pPr marL="306070" marR="285115" algn="ctr">
              <a:lnSpc>
                <a:spcPts val="1460"/>
              </a:lnSpc>
              <a:spcBef>
                <a:spcPts val="650"/>
              </a:spcBef>
            </a:pPr>
            <a:r>
              <a:rPr sz="1400" dirty="0">
                <a:solidFill>
                  <a:srgbClr val="2B2A29"/>
                </a:solidFill>
                <a:latin typeface="Century Gothic"/>
                <a:cs typeface="Century Gothic"/>
              </a:rPr>
              <a:t>Износ</a:t>
            </a:r>
            <a:r>
              <a:rPr sz="1400" spc="-10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400" dirty="0">
                <a:solidFill>
                  <a:srgbClr val="2B2A29"/>
                </a:solidFill>
                <a:latin typeface="Century Gothic"/>
                <a:cs typeface="Century Gothic"/>
              </a:rPr>
              <a:t>городской  инженерной  инфраструктуры</a:t>
            </a:r>
            <a:endParaRPr sz="1400" dirty="0">
              <a:latin typeface="Century Gothic"/>
              <a:cs typeface="Century Gothic"/>
            </a:endParaRPr>
          </a:p>
          <a:p>
            <a:pPr marL="15875" algn="ctr">
              <a:lnSpc>
                <a:spcPct val="100000"/>
              </a:lnSpc>
              <a:spcBef>
                <a:spcPts val="1220"/>
              </a:spcBef>
            </a:pPr>
            <a:r>
              <a:rPr sz="2000" spc="-5" dirty="0">
                <a:solidFill>
                  <a:srgbClr val="E31E24"/>
                </a:solidFill>
                <a:latin typeface="Century Gothic"/>
                <a:cs typeface="Century Gothic"/>
              </a:rPr>
              <a:t>Более</a:t>
            </a:r>
            <a:endParaRPr sz="2000" dirty="0">
              <a:latin typeface="Century Gothic"/>
              <a:cs typeface="Century Gothic"/>
            </a:endParaRPr>
          </a:p>
          <a:p>
            <a:pPr marL="15875" algn="ctr">
              <a:lnSpc>
                <a:spcPct val="100000"/>
              </a:lnSpc>
              <a:spcBef>
                <a:spcPts val="25"/>
              </a:spcBef>
            </a:pPr>
            <a:r>
              <a:rPr sz="2000" b="1" dirty="0">
                <a:solidFill>
                  <a:srgbClr val="E31E24"/>
                </a:solidFill>
                <a:latin typeface="Century Gothic"/>
                <a:cs typeface="Century Gothic"/>
              </a:rPr>
              <a:t>70%</a:t>
            </a:r>
            <a:endParaRPr sz="2000" dirty="0">
              <a:latin typeface="Century Gothic"/>
              <a:cs typeface="Century Goth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561665" y="5291941"/>
            <a:ext cx="2160000" cy="1620000"/>
          </a:xfrm>
          <a:prstGeom prst="rect">
            <a:avLst/>
          </a:prstGeom>
          <a:solidFill>
            <a:srgbClr val="FEFEFE"/>
          </a:solidFill>
        </p:spPr>
        <p:txBody>
          <a:bodyPr vert="horz" wrap="square" lIns="0" tIns="104139" rIns="0" bIns="0" rtlCol="0">
            <a:spAutoFit/>
          </a:bodyPr>
          <a:lstStyle/>
          <a:p>
            <a:pPr marL="261620" marR="241935" indent="-635" algn="ctr">
              <a:lnSpc>
                <a:spcPts val="1370"/>
              </a:lnSpc>
              <a:spcBef>
                <a:spcPts val="819"/>
              </a:spcBef>
            </a:pPr>
            <a:r>
              <a:rPr sz="1400" spc="-5" dirty="0">
                <a:solidFill>
                  <a:srgbClr val="2B2A29"/>
                </a:solidFill>
                <a:latin typeface="Century Gothic"/>
                <a:cs typeface="Century Gothic"/>
              </a:rPr>
              <a:t>Низкий </a:t>
            </a:r>
            <a:r>
              <a:rPr sz="1400" dirty="0">
                <a:solidFill>
                  <a:srgbClr val="2B2A29"/>
                </a:solidFill>
                <a:latin typeface="Century Gothic"/>
                <a:cs typeface="Century Gothic"/>
              </a:rPr>
              <a:t>уровень  средней  заработной</a:t>
            </a:r>
            <a:r>
              <a:rPr sz="1400" spc="-10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400" dirty="0">
                <a:solidFill>
                  <a:srgbClr val="2B2A29"/>
                </a:solidFill>
                <a:latin typeface="Century Gothic"/>
                <a:cs typeface="Century Gothic"/>
              </a:rPr>
              <a:t>платы</a:t>
            </a:r>
            <a:endParaRPr sz="1400" dirty="0">
              <a:latin typeface="Century Gothic"/>
              <a:cs typeface="Century Gothic"/>
            </a:endParaRPr>
          </a:p>
          <a:p>
            <a:pPr marL="95885" marR="53340" algn="ctr">
              <a:lnSpc>
                <a:spcPct val="85200"/>
              </a:lnSpc>
              <a:spcBef>
                <a:spcPts val="835"/>
              </a:spcBef>
            </a:pPr>
            <a:r>
              <a:rPr sz="2000" b="1" spc="-5" dirty="0">
                <a:solidFill>
                  <a:srgbClr val="E31E24"/>
                </a:solidFill>
                <a:latin typeface="Century Gothic"/>
                <a:cs typeface="Century Gothic"/>
              </a:rPr>
              <a:t>21 000 </a:t>
            </a:r>
            <a:r>
              <a:rPr sz="2000" b="1" dirty="0">
                <a:solidFill>
                  <a:srgbClr val="E31E24"/>
                </a:solidFill>
                <a:latin typeface="Century Gothic"/>
                <a:cs typeface="Century Gothic"/>
              </a:rPr>
              <a:t>руб.  </a:t>
            </a:r>
            <a:r>
              <a:rPr sz="2000" spc="-5" dirty="0">
                <a:solidFill>
                  <a:srgbClr val="E31E24"/>
                </a:solidFill>
                <a:latin typeface="Century Gothic"/>
                <a:cs typeface="Century Gothic"/>
              </a:rPr>
              <a:t>(ниже </a:t>
            </a:r>
            <a:r>
              <a:rPr sz="2000" dirty="0">
                <a:solidFill>
                  <a:srgbClr val="E31E24"/>
                </a:solidFill>
                <a:latin typeface="Century Gothic"/>
                <a:cs typeface="Century Gothic"/>
              </a:rPr>
              <a:t>рег.  уровня </a:t>
            </a:r>
            <a:r>
              <a:rPr sz="2000" spc="-5" dirty="0">
                <a:solidFill>
                  <a:srgbClr val="E31E24"/>
                </a:solidFill>
                <a:latin typeface="Century Gothic"/>
                <a:cs typeface="Century Gothic"/>
              </a:rPr>
              <a:t>на</a:t>
            </a:r>
            <a:r>
              <a:rPr sz="2000" spc="-75" dirty="0">
                <a:solidFill>
                  <a:srgbClr val="E31E24"/>
                </a:solidFill>
                <a:latin typeface="Century Gothic"/>
                <a:cs typeface="Century Gothic"/>
              </a:rPr>
              <a:t> </a:t>
            </a:r>
            <a:r>
              <a:rPr sz="2000" spc="-5" dirty="0">
                <a:solidFill>
                  <a:srgbClr val="E31E24"/>
                </a:solidFill>
                <a:latin typeface="Century Gothic"/>
                <a:cs typeface="Century Gothic"/>
              </a:rPr>
              <a:t>40%)</a:t>
            </a:r>
            <a:endParaRPr sz="2000" dirty="0">
              <a:latin typeface="Century Gothic"/>
              <a:cs typeface="Century Gothic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7421445" y="954561"/>
            <a:ext cx="3150453" cy="4030747"/>
            <a:chOff x="3415447" y="1502142"/>
            <a:chExt cx="4381919" cy="5222783"/>
          </a:xfrm>
        </p:grpSpPr>
        <p:sp>
          <p:nvSpPr>
            <p:cNvPr id="71" name="object 9"/>
            <p:cNvSpPr/>
            <p:nvPr/>
          </p:nvSpPr>
          <p:spPr>
            <a:xfrm>
              <a:off x="3415447" y="1502142"/>
              <a:ext cx="4381919" cy="522278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12"/>
            <p:cNvSpPr/>
            <p:nvPr/>
          </p:nvSpPr>
          <p:spPr>
            <a:xfrm>
              <a:off x="3472954" y="2762808"/>
              <a:ext cx="892810" cy="726440"/>
            </a:xfrm>
            <a:custGeom>
              <a:avLst/>
              <a:gdLst/>
              <a:ahLst/>
              <a:cxnLst/>
              <a:rect l="l" t="t" r="r" b="b"/>
              <a:pathLst>
                <a:path w="892810" h="726439">
                  <a:moveTo>
                    <a:pt x="446404" y="0"/>
                  </a:moveTo>
                  <a:lnTo>
                    <a:pt x="498463" y="2441"/>
                  </a:lnTo>
                  <a:lnTo>
                    <a:pt x="548757" y="9586"/>
                  </a:lnTo>
                  <a:lnTo>
                    <a:pt x="596953" y="21160"/>
                  </a:lnTo>
                  <a:lnTo>
                    <a:pt x="642715" y="36892"/>
                  </a:lnTo>
                  <a:lnTo>
                    <a:pt x="685709" y="56510"/>
                  </a:lnTo>
                  <a:lnTo>
                    <a:pt x="725599" y="79740"/>
                  </a:lnTo>
                  <a:lnTo>
                    <a:pt x="762050" y="106311"/>
                  </a:lnTo>
                  <a:lnTo>
                    <a:pt x="794728" y="135950"/>
                  </a:lnTo>
                  <a:lnTo>
                    <a:pt x="823298" y="168385"/>
                  </a:lnTo>
                  <a:lnTo>
                    <a:pt x="847424" y="203344"/>
                  </a:lnTo>
                  <a:lnTo>
                    <a:pt x="866772" y="240554"/>
                  </a:lnTo>
                  <a:lnTo>
                    <a:pt x="881007" y="279742"/>
                  </a:lnTo>
                  <a:lnTo>
                    <a:pt x="889794" y="320637"/>
                  </a:lnTo>
                  <a:lnTo>
                    <a:pt x="892797" y="362966"/>
                  </a:lnTo>
                  <a:lnTo>
                    <a:pt x="889794" y="405294"/>
                  </a:lnTo>
                  <a:lnTo>
                    <a:pt x="881007" y="446188"/>
                  </a:lnTo>
                  <a:lnTo>
                    <a:pt x="866772" y="485376"/>
                  </a:lnTo>
                  <a:lnTo>
                    <a:pt x="847424" y="522585"/>
                  </a:lnTo>
                  <a:lnTo>
                    <a:pt x="823298" y="557542"/>
                  </a:lnTo>
                  <a:lnTo>
                    <a:pt x="794728" y="589976"/>
                  </a:lnTo>
                  <a:lnTo>
                    <a:pt x="762050" y="619613"/>
                  </a:lnTo>
                  <a:lnTo>
                    <a:pt x="725599" y="646183"/>
                  </a:lnTo>
                  <a:lnTo>
                    <a:pt x="685709" y="669412"/>
                  </a:lnTo>
                  <a:lnTo>
                    <a:pt x="642715" y="689028"/>
                  </a:lnTo>
                  <a:lnTo>
                    <a:pt x="596953" y="704759"/>
                  </a:lnTo>
                  <a:lnTo>
                    <a:pt x="548757" y="716333"/>
                  </a:lnTo>
                  <a:lnTo>
                    <a:pt x="498463" y="723477"/>
                  </a:lnTo>
                  <a:lnTo>
                    <a:pt x="446404" y="725919"/>
                  </a:lnTo>
                  <a:lnTo>
                    <a:pt x="394344" y="723477"/>
                  </a:lnTo>
                  <a:lnTo>
                    <a:pt x="344047" y="716333"/>
                  </a:lnTo>
                  <a:lnTo>
                    <a:pt x="295850" y="704759"/>
                  </a:lnTo>
                  <a:lnTo>
                    <a:pt x="250086" y="689028"/>
                  </a:lnTo>
                  <a:lnTo>
                    <a:pt x="207091" y="669412"/>
                  </a:lnTo>
                  <a:lnTo>
                    <a:pt x="167200" y="646183"/>
                  </a:lnTo>
                  <a:lnTo>
                    <a:pt x="130748" y="619613"/>
                  </a:lnTo>
                  <a:lnTo>
                    <a:pt x="98069" y="589976"/>
                  </a:lnTo>
                  <a:lnTo>
                    <a:pt x="69499" y="557542"/>
                  </a:lnTo>
                  <a:lnTo>
                    <a:pt x="45372" y="522585"/>
                  </a:lnTo>
                  <a:lnTo>
                    <a:pt x="26024" y="485376"/>
                  </a:lnTo>
                  <a:lnTo>
                    <a:pt x="11789" y="446188"/>
                  </a:lnTo>
                  <a:lnTo>
                    <a:pt x="3003" y="405294"/>
                  </a:lnTo>
                  <a:lnTo>
                    <a:pt x="0" y="362966"/>
                  </a:lnTo>
                  <a:lnTo>
                    <a:pt x="3003" y="320637"/>
                  </a:lnTo>
                  <a:lnTo>
                    <a:pt x="11789" y="279742"/>
                  </a:lnTo>
                  <a:lnTo>
                    <a:pt x="26024" y="240554"/>
                  </a:lnTo>
                  <a:lnTo>
                    <a:pt x="45372" y="203344"/>
                  </a:lnTo>
                  <a:lnTo>
                    <a:pt x="69499" y="168385"/>
                  </a:lnTo>
                  <a:lnTo>
                    <a:pt x="98069" y="135950"/>
                  </a:lnTo>
                  <a:lnTo>
                    <a:pt x="130748" y="106311"/>
                  </a:lnTo>
                  <a:lnTo>
                    <a:pt x="167200" y="79740"/>
                  </a:lnTo>
                  <a:lnTo>
                    <a:pt x="207091" y="56510"/>
                  </a:lnTo>
                  <a:lnTo>
                    <a:pt x="250086" y="36892"/>
                  </a:lnTo>
                  <a:lnTo>
                    <a:pt x="295850" y="21160"/>
                  </a:lnTo>
                  <a:lnTo>
                    <a:pt x="344047" y="9586"/>
                  </a:lnTo>
                  <a:lnTo>
                    <a:pt x="394344" y="2441"/>
                  </a:lnTo>
                  <a:lnTo>
                    <a:pt x="446404" y="0"/>
                  </a:lnTo>
                  <a:close/>
                </a:path>
              </a:pathLst>
            </a:custGeom>
            <a:ln w="72000">
              <a:solidFill>
                <a:srgbClr val="E31E2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15"/>
            <p:cNvSpPr/>
            <p:nvPr/>
          </p:nvSpPr>
          <p:spPr>
            <a:xfrm>
              <a:off x="6891235" y="3178136"/>
              <a:ext cx="708291" cy="7661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16"/>
            <p:cNvSpPr/>
            <p:nvPr/>
          </p:nvSpPr>
          <p:spPr>
            <a:xfrm>
              <a:off x="5221617" y="1518500"/>
              <a:ext cx="769581" cy="7395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17"/>
            <p:cNvSpPr/>
            <p:nvPr/>
          </p:nvSpPr>
          <p:spPr>
            <a:xfrm>
              <a:off x="4286961" y="3808082"/>
              <a:ext cx="681482" cy="22368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19"/>
            <p:cNvSpPr/>
            <p:nvPr/>
          </p:nvSpPr>
          <p:spPr>
            <a:xfrm>
              <a:off x="4891659" y="6247701"/>
              <a:ext cx="498093" cy="15286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38"/>
            <p:cNvSpPr/>
            <p:nvPr/>
          </p:nvSpPr>
          <p:spPr>
            <a:xfrm>
              <a:off x="5283276" y="2768104"/>
              <a:ext cx="516890" cy="516890"/>
            </a:xfrm>
            <a:custGeom>
              <a:avLst/>
              <a:gdLst/>
              <a:ahLst/>
              <a:cxnLst/>
              <a:rect l="l" t="t" r="r" b="b"/>
              <a:pathLst>
                <a:path w="516889" h="516889">
                  <a:moveTo>
                    <a:pt x="258279" y="0"/>
                  </a:moveTo>
                  <a:lnTo>
                    <a:pt x="304706" y="4161"/>
                  </a:lnTo>
                  <a:lnTo>
                    <a:pt x="348403" y="16158"/>
                  </a:lnTo>
                  <a:lnTo>
                    <a:pt x="388639" y="35262"/>
                  </a:lnTo>
                  <a:lnTo>
                    <a:pt x="424687" y="60743"/>
                  </a:lnTo>
                  <a:lnTo>
                    <a:pt x="455816" y="91872"/>
                  </a:lnTo>
                  <a:lnTo>
                    <a:pt x="481297" y="127920"/>
                  </a:lnTo>
                  <a:lnTo>
                    <a:pt x="500401" y="168156"/>
                  </a:lnTo>
                  <a:lnTo>
                    <a:pt x="512398" y="211853"/>
                  </a:lnTo>
                  <a:lnTo>
                    <a:pt x="516559" y="258279"/>
                  </a:lnTo>
                  <a:lnTo>
                    <a:pt x="512398" y="304706"/>
                  </a:lnTo>
                  <a:lnTo>
                    <a:pt x="500401" y="348403"/>
                  </a:lnTo>
                  <a:lnTo>
                    <a:pt x="481297" y="388639"/>
                  </a:lnTo>
                  <a:lnTo>
                    <a:pt x="455816" y="424687"/>
                  </a:lnTo>
                  <a:lnTo>
                    <a:pt x="424687" y="455816"/>
                  </a:lnTo>
                  <a:lnTo>
                    <a:pt x="388639" y="481297"/>
                  </a:lnTo>
                  <a:lnTo>
                    <a:pt x="348403" y="500401"/>
                  </a:lnTo>
                  <a:lnTo>
                    <a:pt x="304706" y="512398"/>
                  </a:lnTo>
                  <a:lnTo>
                    <a:pt x="258279" y="516559"/>
                  </a:lnTo>
                  <a:lnTo>
                    <a:pt x="211853" y="512398"/>
                  </a:lnTo>
                  <a:lnTo>
                    <a:pt x="168156" y="500401"/>
                  </a:lnTo>
                  <a:lnTo>
                    <a:pt x="127920" y="481297"/>
                  </a:lnTo>
                  <a:lnTo>
                    <a:pt x="91872" y="455816"/>
                  </a:lnTo>
                  <a:lnTo>
                    <a:pt x="60743" y="424687"/>
                  </a:lnTo>
                  <a:lnTo>
                    <a:pt x="35262" y="388639"/>
                  </a:lnTo>
                  <a:lnTo>
                    <a:pt x="16158" y="348403"/>
                  </a:lnTo>
                  <a:lnTo>
                    <a:pt x="4161" y="304706"/>
                  </a:lnTo>
                  <a:lnTo>
                    <a:pt x="0" y="258279"/>
                  </a:lnTo>
                  <a:lnTo>
                    <a:pt x="4161" y="211853"/>
                  </a:lnTo>
                  <a:lnTo>
                    <a:pt x="16158" y="168156"/>
                  </a:lnTo>
                  <a:lnTo>
                    <a:pt x="35262" y="127920"/>
                  </a:lnTo>
                  <a:lnTo>
                    <a:pt x="60743" y="91872"/>
                  </a:lnTo>
                  <a:lnTo>
                    <a:pt x="91872" y="60743"/>
                  </a:lnTo>
                  <a:lnTo>
                    <a:pt x="127920" y="35262"/>
                  </a:lnTo>
                  <a:lnTo>
                    <a:pt x="168156" y="16158"/>
                  </a:lnTo>
                  <a:lnTo>
                    <a:pt x="211853" y="4161"/>
                  </a:lnTo>
                  <a:lnTo>
                    <a:pt x="258279" y="0"/>
                  </a:lnTo>
                  <a:close/>
                </a:path>
              </a:pathLst>
            </a:custGeom>
            <a:ln w="72000">
              <a:solidFill>
                <a:srgbClr val="FEFE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39"/>
            <p:cNvSpPr/>
            <p:nvPr/>
          </p:nvSpPr>
          <p:spPr>
            <a:xfrm>
              <a:off x="5283276" y="2768104"/>
              <a:ext cx="516890" cy="516890"/>
            </a:xfrm>
            <a:custGeom>
              <a:avLst/>
              <a:gdLst/>
              <a:ahLst/>
              <a:cxnLst/>
              <a:rect l="l" t="t" r="r" b="b"/>
              <a:pathLst>
                <a:path w="516889" h="516889">
                  <a:moveTo>
                    <a:pt x="258279" y="0"/>
                  </a:moveTo>
                  <a:lnTo>
                    <a:pt x="304706" y="4161"/>
                  </a:lnTo>
                  <a:lnTo>
                    <a:pt x="348403" y="16158"/>
                  </a:lnTo>
                  <a:lnTo>
                    <a:pt x="388639" y="35262"/>
                  </a:lnTo>
                  <a:lnTo>
                    <a:pt x="424687" y="60743"/>
                  </a:lnTo>
                  <a:lnTo>
                    <a:pt x="455816" y="91872"/>
                  </a:lnTo>
                  <a:lnTo>
                    <a:pt x="481297" y="127920"/>
                  </a:lnTo>
                  <a:lnTo>
                    <a:pt x="500401" y="168156"/>
                  </a:lnTo>
                  <a:lnTo>
                    <a:pt x="512398" y="211853"/>
                  </a:lnTo>
                  <a:lnTo>
                    <a:pt x="516559" y="258279"/>
                  </a:lnTo>
                  <a:lnTo>
                    <a:pt x="512398" y="304706"/>
                  </a:lnTo>
                  <a:lnTo>
                    <a:pt x="500401" y="348403"/>
                  </a:lnTo>
                  <a:lnTo>
                    <a:pt x="481297" y="388639"/>
                  </a:lnTo>
                  <a:lnTo>
                    <a:pt x="455816" y="424687"/>
                  </a:lnTo>
                  <a:lnTo>
                    <a:pt x="424687" y="455816"/>
                  </a:lnTo>
                  <a:lnTo>
                    <a:pt x="388639" y="481297"/>
                  </a:lnTo>
                  <a:lnTo>
                    <a:pt x="348403" y="500401"/>
                  </a:lnTo>
                  <a:lnTo>
                    <a:pt x="304706" y="512398"/>
                  </a:lnTo>
                  <a:lnTo>
                    <a:pt x="258279" y="516559"/>
                  </a:lnTo>
                  <a:lnTo>
                    <a:pt x="211853" y="512398"/>
                  </a:lnTo>
                  <a:lnTo>
                    <a:pt x="168156" y="500401"/>
                  </a:lnTo>
                  <a:lnTo>
                    <a:pt x="127920" y="481297"/>
                  </a:lnTo>
                  <a:lnTo>
                    <a:pt x="91872" y="455816"/>
                  </a:lnTo>
                  <a:lnTo>
                    <a:pt x="60743" y="424687"/>
                  </a:lnTo>
                  <a:lnTo>
                    <a:pt x="35262" y="388639"/>
                  </a:lnTo>
                  <a:lnTo>
                    <a:pt x="16158" y="348403"/>
                  </a:lnTo>
                  <a:lnTo>
                    <a:pt x="4161" y="304706"/>
                  </a:lnTo>
                  <a:lnTo>
                    <a:pt x="0" y="258279"/>
                  </a:lnTo>
                  <a:lnTo>
                    <a:pt x="4161" y="211853"/>
                  </a:lnTo>
                  <a:lnTo>
                    <a:pt x="16158" y="168156"/>
                  </a:lnTo>
                  <a:lnTo>
                    <a:pt x="35262" y="127920"/>
                  </a:lnTo>
                  <a:lnTo>
                    <a:pt x="60743" y="91872"/>
                  </a:lnTo>
                  <a:lnTo>
                    <a:pt x="91872" y="60743"/>
                  </a:lnTo>
                  <a:lnTo>
                    <a:pt x="127920" y="35262"/>
                  </a:lnTo>
                  <a:lnTo>
                    <a:pt x="168156" y="16158"/>
                  </a:lnTo>
                  <a:lnTo>
                    <a:pt x="211853" y="4161"/>
                  </a:lnTo>
                  <a:lnTo>
                    <a:pt x="258279" y="0"/>
                  </a:lnTo>
                  <a:close/>
                </a:path>
              </a:pathLst>
            </a:custGeom>
            <a:ln w="54000">
              <a:solidFill>
                <a:srgbClr val="79A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41"/>
            <p:cNvSpPr/>
            <p:nvPr/>
          </p:nvSpPr>
          <p:spPr>
            <a:xfrm>
              <a:off x="4677321" y="3053321"/>
              <a:ext cx="147955" cy="141605"/>
            </a:xfrm>
            <a:custGeom>
              <a:avLst/>
              <a:gdLst/>
              <a:ahLst/>
              <a:cxnLst/>
              <a:rect l="l" t="t" r="r" b="b"/>
              <a:pathLst>
                <a:path w="147954" h="141605">
                  <a:moveTo>
                    <a:pt x="0" y="0"/>
                  </a:moveTo>
                  <a:lnTo>
                    <a:pt x="147510" y="0"/>
                  </a:lnTo>
                  <a:lnTo>
                    <a:pt x="147510" y="141376"/>
                  </a:lnTo>
                  <a:lnTo>
                    <a:pt x="0" y="141376"/>
                  </a:lnTo>
                  <a:lnTo>
                    <a:pt x="0" y="0"/>
                  </a:lnTo>
                  <a:close/>
                </a:path>
              </a:pathLst>
            </a:custGeom>
            <a:ln w="72000">
              <a:solidFill>
                <a:srgbClr val="FEFE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42"/>
            <p:cNvSpPr/>
            <p:nvPr/>
          </p:nvSpPr>
          <p:spPr>
            <a:xfrm>
              <a:off x="4677321" y="3053321"/>
              <a:ext cx="147955" cy="141605"/>
            </a:xfrm>
            <a:custGeom>
              <a:avLst/>
              <a:gdLst/>
              <a:ahLst/>
              <a:cxnLst/>
              <a:rect l="l" t="t" r="r" b="b"/>
              <a:pathLst>
                <a:path w="147954" h="141605">
                  <a:moveTo>
                    <a:pt x="0" y="0"/>
                  </a:moveTo>
                  <a:lnTo>
                    <a:pt x="147510" y="0"/>
                  </a:lnTo>
                  <a:lnTo>
                    <a:pt x="147510" y="141376"/>
                  </a:lnTo>
                  <a:lnTo>
                    <a:pt x="0" y="141376"/>
                  </a:lnTo>
                  <a:lnTo>
                    <a:pt x="0" y="0"/>
                  </a:lnTo>
                  <a:close/>
                </a:path>
              </a:pathLst>
            </a:custGeom>
            <a:ln w="54000">
              <a:solidFill>
                <a:srgbClr val="79A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43"/>
            <p:cNvSpPr/>
            <p:nvPr/>
          </p:nvSpPr>
          <p:spPr>
            <a:xfrm>
              <a:off x="6215913" y="3753027"/>
              <a:ext cx="516890" cy="516890"/>
            </a:xfrm>
            <a:custGeom>
              <a:avLst/>
              <a:gdLst/>
              <a:ahLst/>
              <a:cxnLst/>
              <a:rect l="l" t="t" r="r" b="b"/>
              <a:pathLst>
                <a:path w="516890" h="516889">
                  <a:moveTo>
                    <a:pt x="258279" y="0"/>
                  </a:moveTo>
                  <a:lnTo>
                    <a:pt x="304706" y="4161"/>
                  </a:lnTo>
                  <a:lnTo>
                    <a:pt x="348403" y="16158"/>
                  </a:lnTo>
                  <a:lnTo>
                    <a:pt x="388639" y="35262"/>
                  </a:lnTo>
                  <a:lnTo>
                    <a:pt x="424687" y="60743"/>
                  </a:lnTo>
                  <a:lnTo>
                    <a:pt x="455816" y="91872"/>
                  </a:lnTo>
                  <a:lnTo>
                    <a:pt x="481297" y="127920"/>
                  </a:lnTo>
                  <a:lnTo>
                    <a:pt x="500401" y="168156"/>
                  </a:lnTo>
                  <a:lnTo>
                    <a:pt x="512398" y="211853"/>
                  </a:lnTo>
                  <a:lnTo>
                    <a:pt x="516559" y="258279"/>
                  </a:lnTo>
                  <a:lnTo>
                    <a:pt x="512398" y="304707"/>
                  </a:lnTo>
                  <a:lnTo>
                    <a:pt x="500401" y="348404"/>
                  </a:lnTo>
                  <a:lnTo>
                    <a:pt x="481297" y="388643"/>
                  </a:lnTo>
                  <a:lnTo>
                    <a:pt x="455816" y="424692"/>
                  </a:lnTo>
                  <a:lnTo>
                    <a:pt x="424687" y="455823"/>
                  </a:lnTo>
                  <a:lnTo>
                    <a:pt x="388639" y="481306"/>
                  </a:lnTo>
                  <a:lnTo>
                    <a:pt x="348403" y="500412"/>
                  </a:lnTo>
                  <a:lnTo>
                    <a:pt x="304706" y="512410"/>
                  </a:lnTo>
                  <a:lnTo>
                    <a:pt x="258279" y="516572"/>
                  </a:lnTo>
                  <a:lnTo>
                    <a:pt x="211853" y="512410"/>
                  </a:lnTo>
                  <a:lnTo>
                    <a:pt x="168156" y="500412"/>
                  </a:lnTo>
                  <a:lnTo>
                    <a:pt x="127920" y="481306"/>
                  </a:lnTo>
                  <a:lnTo>
                    <a:pt x="91872" y="455823"/>
                  </a:lnTo>
                  <a:lnTo>
                    <a:pt x="60743" y="424692"/>
                  </a:lnTo>
                  <a:lnTo>
                    <a:pt x="35262" y="388643"/>
                  </a:lnTo>
                  <a:lnTo>
                    <a:pt x="16158" y="348404"/>
                  </a:lnTo>
                  <a:lnTo>
                    <a:pt x="4161" y="304707"/>
                  </a:lnTo>
                  <a:lnTo>
                    <a:pt x="0" y="258279"/>
                  </a:lnTo>
                  <a:lnTo>
                    <a:pt x="4161" y="211853"/>
                  </a:lnTo>
                  <a:lnTo>
                    <a:pt x="16158" y="168156"/>
                  </a:lnTo>
                  <a:lnTo>
                    <a:pt x="35262" y="127920"/>
                  </a:lnTo>
                  <a:lnTo>
                    <a:pt x="60743" y="91872"/>
                  </a:lnTo>
                  <a:lnTo>
                    <a:pt x="91872" y="60743"/>
                  </a:lnTo>
                  <a:lnTo>
                    <a:pt x="127920" y="35262"/>
                  </a:lnTo>
                  <a:lnTo>
                    <a:pt x="168156" y="16158"/>
                  </a:lnTo>
                  <a:lnTo>
                    <a:pt x="211853" y="4161"/>
                  </a:lnTo>
                  <a:lnTo>
                    <a:pt x="258279" y="0"/>
                  </a:lnTo>
                  <a:close/>
                </a:path>
              </a:pathLst>
            </a:custGeom>
            <a:ln w="72000">
              <a:solidFill>
                <a:srgbClr val="FEFE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44"/>
            <p:cNvSpPr/>
            <p:nvPr/>
          </p:nvSpPr>
          <p:spPr>
            <a:xfrm>
              <a:off x="6215913" y="3753027"/>
              <a:ext cx="516890" cy="516890"/>
            </a:xfrm>
            <a:custGeom>
              <a:avLst/>
              <a:gdLst/>
              <a:ahLst/>
              <a:cxnLst/>
              <a:rect l="l" t="t" r="r" b="b"/>
              <a:pathLst>
                <a:path w="516890" h="516889">
                  <a:moveTo>
                    <a:pt x="258279" y="0"/>
                  </a:moveTo>
                  <a:lnTo>
                    <a:pt x="304706" y="4161"/>
                  </a:lnTo>
                  <a:lnTo>
                    <a:pt x="348403" y="16158"/>
                  </a:lnTo>
                  <a:lnTo>
                    <a:pt x="388639" y="35262"/>
                  </a:lnTo>
                  <a:lnTo>
                    <a:pt x="424687" y="60743"/>
                  </a:lnTo>
                  <a:lnTo>
                    <a:pt x="455816" y="91872"/>
                  </a:lnTo>
                  <a:lnTo>
                    <a:pt x="481297" y="127920"/>
                  </a:lnTo>
                  <a:lnTo>
                    <a:pt x="500401" y="168156"/>
                  </a:lnTo>
                  <a:lnTo>
                    <a:pt x="512398" y="211853"/>
                  </a:lnTo>
                  <a:lnTo>
                    <a:pt x="516559" y="258279"/>
                  </a:lnTo>
                  <a:lnTo>
                    <a:pt x="512398" y="304707"/>
                  </a:lnTo>
                  <a:lnTo>
                    <a:pt x="500401" y="348404"/>
                  </a:lnTo>
                  <a:lnTo>
                    <a:pt x="481297" y="388643"/>
                  </a:lnTo>
                  <a:lnTo>
                    <a:pt x="455816" y="424692"/>
                  </a:lnTo>
                  <a:lnTo>
                    <a:pt x="424687" y="455823"/>
                  </a:lnTo>
                  <a:lnTo>
                    <a:pt x="388639" y="481306"/>
                  </a:lnTo>
                  <a:lnTo>
                    <a:pt x="348403" y="500412"/>
                  </a:lnTo>
                  <a:lnTo>
                    <a:pt x="304706" y="512410"/>
                  </a:lnTo>
                  <a:lnTo>
                    <a:pt x="258279" y="516572"/>
                  </a:lnTo>
                  <a:lnTo>
                    <a:pt x="211853" y="512410"/>
                  </a:lnTo>
                  <a:lnTo>
                    <a:pt x="168156" y="500412"/>
                  </a:lnTo>
                  <a:lnTo>
                    <a:pt x="127920" y="481306"/>
                  </a:lnTo>
                  <a:lnTo>
                    <a:pt x="91872" y="455823"/>
                  </a:lnTo>
                  <a:lnTo>
                    <a:pt x="60743" y="424692"/>
                  </a:lnTo>
                  <a:lnTo>
                    <a:pt x="35262" y="388643"/>
                  </a:lnTo>
                  <a:lnTo>
                    <a:pt x="16158" y="348404"/>
                  </a:lnTo>
                  <a:lnTo>
                    <a:pt x="4161" y="304707"/>
                  </a:lnTo>
                  <a:lnTo>
                    <a:pt x="0" y="258279"/>
                  </a:lnTo>
                  <a:lnTo>
                    <a:pt x="4161" y="211853"/>
                  </a:lnTo>
                  <a:lnTo>
                    <a:pt x="16158" y="168156"/>
                  </a:lnTo>
                  <a:lnTo>
                    <a:pt x="35262" y="127920"/>
                  </a:lnTo>
                  <a:lnTo>
                    <a:pt x="60743" y="91872"/>
                  </a:lnTo>
                  <a:lnTo>
                    <a:pt x="91872" y="60743"/>
                  </a:lnTo>
                  <a:lnTo>
                    <a:pt x="127920" y="35262"/>
                  </a:lnTo>
                  <a:lnTo>
                    <a:pt x="168156" y="16158"/>
                  </a:lnTo>
                  <a:lnTo>
                    <a:pt x="211853" y="4161"/>
                  </a:lnTo>
                  <a:lnTo>
                    <a:pt x="258279" y="0"/>
                  </a:lnTo>
                  <a:close/>
                </a:path>
              </a:pathLst>
            </a:custGeom>
            <a:ln w="54000">
              <a:solidFill>
                <a:srgbClr val="79A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45"/>
            <p:cNvSpPr/>
            <p:nvPr/>
          </p:nvSpPr>
          <p:spPr>
            <a:xfrm>
              <a:off x="6022581" y="2608973"/>
              <a:ext cx="720090" cy="720090"/>
            </a:xfrm>
            <a:custGeom>
              <a:avLst/>
              <a:gdLst/>
              <a:ahLst/>
              <a:cxnLst/>
              <a:rect l="l" t="t" r="r" b="b"/>
              <a:pathLst>
                <a:path w="720090" h="720089">
                  <a:moveTo>
                    <a:pt x="359879" y="0"/>
                  </a:moveTo>
                  <a:lnTo>
                    <a:pt x="408713" y="3285"/>
                  </a:lnTo>
                  <a:lnTo>
                    <a:pt x="455549" y="12855"/>
                  </a:lnTo>
                  <a:lnTo>
                    <a:pt x="499960" y="28281"/>
                  </a:lnTo>
                  <a:lnTo>
                    <a:pt x="541517" y="49134"/>
                  </a:lnTo>
                  <a:lnTo>
                    <a:pt x="579791" y="74986"/>
                  </a:lnTo>
                  <a:lnTo>
                    <a:pt x="614352" y="105408"/>
                  </a:lnTo>
                  <a:lnTo>
                    <a:pt x="644773" y="139971"/>
                  </a:lnTo>
                  <a:lnTo>
                    <a:pt x="670625" y="178245"/>
                  </a:lnTo>
                  <a:lnTo>
                    <a:pt x="691478" y="219804"/>
                  </a:lnTo>
                  <a:lnTo>
                    <a:pt x="706904" y="264217"/>
                  </a:lnTo>
                  <a:lnTo>
                    <a:pt x="716474" y="311056"/>
                  </a:lnTo>
                  <a:lnTo>
                    <a:pt x="719759" y="359892"/>
                  </a:lnTo>
                  <a:lnTo>
                    <a:pt x="716474" y="408725"/>
                  </a:lnTo>
                  <a:lnTo>
                    <a:pt x="706904" y="455562"/>
                  </a:lnTo>
                  <a:lnTo>
                    <a:pt x="691478" y="499973"/>
                  </a:lnTo>
                  <a:lnTo>
                    <a:pt x="670625" y="541530"/>
                  </a:lnTo>
                  <a:lnTo>
                    <a:pt x="644773" y="579803"/>
                  </a:lnTo>
                  <a:lnTo>
                    <a:pt x="614352" y="614365"/>
                  </a:lnTo>
                  <a:lnTo>
                    <a:pt x="579791" y="644786"/>
                  </a:lnTo>
                  <a:lnTo>
                    <a:pt x="541517" y="670638"/>
                  </a:lnTo>
                  <a:lnTo>
                    <a:pt x="499960" y="691491"/>
                  </a:lnTo>
                  <a:lnTo>
                    <a:pt x="455549" y="706917"/>
                  </a:lnTo>
                  <a:lnTo>
                    <a:pt x="408713" y="716487"/>
                  </a:lnTo>
                  <a:lnTo>
                    <a:pt x="359879" y="719772"/>
                  </a:lnTo>
                  <a:lnTo>
                    <a:pt x="311046" y="716487"/>
                  </a:lnTo>
                  <a:lnTo>
                    <a:pt x="264209" y="706917"/>
                  </a:lnTo>
                  <a:lnTo>
                    <a:pt x="219798" y="691491"/>
                  </a:lnTo>
                  <a:lnTo>
                    <a:pt x="178242" y="670638"/>
                  </a:lnTo>
                  <a:lnTo>
                    <a:pt x="139968" y="644786"/>
                  </a:lnTo>
                  <a:lnTo>
                    <a:pt x="105406" y="614365"/>
                  </a:lnTo>
                  <a:lnTo>
                    <a:pt x="74985" y="579803"/>
                  </a:lnTo>
                  <a:lnTo>
                    <a:pt x="49134" y="541530"/>
                  </a:lnTo>
                  <a:lnTo>
                    <a:pt x="28281" y="499973"/>
                  </a:lnTo>
                  <a:lnTo>
                    <a:pt x="12855" y="455562"/>
                  </a:lnTo>
                  <a:lnTo>
                    <a:pt x="3285" y="408725"/>
                  </a:lnTo>
                  <a:lnTo>
                    <a:pt x="0" y="359892"/>
                  </a:lnTo>
                  <a:lnTo>
                    <a:pt x="3285" y="311056"/>
                  </a:lnTo>
                  <a:lnTo>
                    <a:pt x="12855" y="264217"/>
                  </a:lnTo>
                  <a:lnTo>
                    <a:pt x="28281" y="219804"/>
                  </a:lnTo>
                  <a:lnTo>
                    <a:pt x="49134" y="178245"/>
                  </a:lnTo>
                  <a:lnTo>
                    <a:pt x="74985" y="139971"/>
                  </a:lnTo>
                  <a:lnTo>
                    <a:pt x="105406" y="105408"/>
                  </a:lnTo>
                  <a:lnTo>
                    <a:pt x="139968" y="74986"/>
                  </a:lnTo>
                  <a:lnTo>
                    <a:pt x="178242" y="49134"/>
                  </a:lnTo>
                  <a:lnTo>
                    <a:pt x="219798" y="28281"/>
                  </a:lnTo>
                  <a:lnTo>
                    <a:pt x="264209" y="12855"/>
                  </a:lnTo>
                  <a:lnTo>
                    <a:pt x="311046" y="3285"/>
                  </a:lnTo>
                  <a:lnTo>
                    <a:pt x="359879" y="0"/>
                  </a:lnTo>
                  <a:close/>
                </a:path>
              </a:pathLst>
            </a:custGeom>
            <a:ln w="72000">
              <a:solidFill>
                <a:srgbClr val="FEFEF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46"/>
            <p:cNvSpPr/>
            <p:nvPr/>
          </p:nvSpPr>
          <p:spPr>
            <a:xfrm>
              <a:off x="6022581" y="2608973"/>
              <a:ext cx="720090" cy="720090"/>
            </a:xfrm>
            <a:custGeom>
              <a:avLst/>
              <a:gdLst/>
              <a:ahLst/>
              <a:cxnLst/>
              <a:rect l="l" t="t" r="r" b="b"/>
              <a:pathLst>
                <a:path w="720090" h="720089">
                  <a:moveTo>
                    <a:pt x="359879" y="0"/>
                  </a:moveTo>
                  <a:lnTo>
                    <a:pt x="408713" y="3285"/>
                  </a:lnTo>
                  <a:lnTo>
                    <a:pt x="455549" y="12855"/>
                  </a:lnTo>
                  <a:lnTo>
                    <a:pt x="499960" y="28281"/>
                  </a:lnTo>
                  <a:lnTo>
                    <a:pt x="541517" y="49134"/>
                  </a:lnTo>
                  <a:lnTo>
                    <a:pt x="579791" y="74986"/>
                  </a:lnTo>
                  <a:lnTo>
                    <a:pt x="614352" y="105408"/>
                  </a:lnTo>
                  <a:lnTo>
                    <a:pt x="644773" y="139971"/>
                  </a:lnTo>
                  <a:lnTo>
                    <a:pt x="670625" y="178245"/>
                  </a:lnTo>
                  <a:lnTo>
                    <a:pt x="691478" y="219804"/>
                  </a:lnTo>
                  <a:lnTo>
                    <a:pt x="706904" y="264217"/>
                  </a:lnTo>
                  <a:lnTo>
                    <a:pt x="716474" y="311056"/>
                  </a:lnTo>
                  <a:lnTo>
                    <a:pt x="719759" y="359892"/>
                  </a:lnTo>
                  <a:lnTo>
                    <a:pt x="716474" y="408725"/>
                  </a:lnTo>
                  <a:lnTo>
                    <a:pt x="706904" y="455562"/>
                  </a:lnTo>
                  <a:lnTo>
                    <a:pt x="691478" y="499973"/>
                  </a:lnTo>
                  <a:lnTo>
                    <a:pt x="670625" y="541530"/>
                  </a:lnTo>
                  <a:lnTo>
                    <a:pt x="644773" y="579803"/>
                  </a:lnTo>
                  <a:lnTo>
                    <a:pt x="614352" y="614365"/>
                  </a:lnTo>
                  <a:lnTo>
                    <a:pt x="579791" y="644786"/>
                  </a:lnTo>
                  <a:lnTo>
                    <a:pt x="541517" y="670638"/>
                  </a:lnTo>
                  <a:lnTo>
                    <a:pt x="499960" y="691491"/>
                  </a:lnTo>
                  <a:lnTo>
                    <a:pt x="455549" y="706917"/>
                  </a:lnTo>
                  <a:lnTo>
                    <a:pt x="408713" y="716487"/>
                  </a:lnTo>
                  <a:lnTo>
                    <a:pt x="359879" y="719772"/>
                  </a:lnTo>
                  <a:lnTo>
                    <a:pt x="311046" y="716487"/>
                  </a:lnTo>
                  <a:lnTo>
                    <a:pt x="264209" y="706917"/>
                  </a:lnTo>
                  <a:lnTo>
                    <a:pt x="219798" y="691491"/>
                  </a:lnTo>
                  <a:lnTo>
                    <a:pt x="178242" y="670638"/>
                  </a:lnTo>
                  <a:lnTo>
                    <a:pt x="139968" y="644786"/>
                  </a:lnTo>
                  <a:lnTo>
                    <a:pt x="105406" y="614365"/>
                  </a:lnTo>
                  <a:lnTo>
                    <a:pt x="74985" y="579803"/>
                  </a:lnTo>
                  <a:lnTo>
                    <a:pt x="49134" y="541530"/>
                  </a:lnTo>
                  <a:lnTo>
                    <a:pt x="28281" y="499973"/>
                  </a:lnTo>
                  <a:lnTo>
                    <a:pt x="12855" y="455562"/>
                  </a:lnTo>
                  <a:lnTo>
                    <a:pt x="3285" y="408725"/>
                  </a:lnTo>
                  <a:lnTo>
                    <a:pt x="0" y="359892"/>
                  </a:lnTo>
                  <a:lnTo>
                    <a:pt x="3285" y="311056"/>
                  </a:lnTo>
                  <a:lnTo>
                    <a:pt x="12855" y="264217"/>
                  </a:lnTo>
                  <a:lnTo>
                    <a:pt x="28281" y="219804"/>
                  </a:lnTo>
                  <a:lnTo>
                    <a:pt x="49134" y="178245"/>
                  </a:lnTo>
                  <a:lnTo>
                    <a:pt x="74985" y="139971"/>
                  </a:lnTo>
                  <a:lnTo>
                    <a:pt x="105406" y="105408"/>
                  </a:lnTo>
                  <a:lnTo>
                    <a:pt x="139968" y="74986"/>
                  </a:lnTo>
                  <a:lnTo>
                    <a:pt x="178242" y="49134"/>
                  </a:lnTo>
                  <a:lnTo>
                    <a:pt x="219798" y="28281"/>
                  </a:lnTo>
                  <a:lnTo>
                    <a:pt x="264209" y="12855"/>
                  </a:lnTo>
                  <a:lnTo>
                    <a:pt x="311046" y="3285"/>
                  </a:lnTo>
                  <a:lnTo>
                    <a:pt x="359879" y="0"/>
                  </a:lnTo>
                  <a:close/>
                </a:path>
              </a:pathLst>
            </a:custGeom>
            <a:ln w="54000">
              <a:solidFill>
                <a:srgbClr val="79A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48"/>
            <p:cNvSpPr/>
            <p:nvPr/>
          </p:nvSpPr>
          <p:spPr>
            <a:xfrm>
              <a:off x="4530407" y="4649304"/>
              <a:ext cx="539115" cy="539115"/>
            </a:xfrm>
            <a:custGeom>
              <a:avLst/>
              <a:gdLst/>
              <a:ahLst/>
              <a:cxnLst/>
              <a:rect l="l" t="t" r="r" b="b"/>
              <a:pathLst>
                <a:path w="539114" h="539114">
                  <a:moveTo>
                    <a:pt x="269417" y="0"/>
                  </a:moveTo>
                  <a:lnTo>
                    <a:pt x="317849" y="4340"/>
                  </a:lnTo>
                  <a:lnTo>
                    <a:pt x="363432" y="16855"/>
                  </a:lnTo>
                  <a:lnTo>
                    <a:pt x="405406" y="36783"/>
                  </a:lnTo>
                  <a:lnTo>
                    <a:pt x="443009" y="63364"/>
                  </a:lnTo>
                  <a:lnTo>
                    <a:pt x="475482" y="95836"/>
                  </a:lnTo>
                  <a:lnTo>
                    <a:pt x="502063" y="133438"/>
                  </a:lnTo>
                  <a:lnTo>
                    <a:pt x="521992" y="175410"/>
                  </a:lnTo>
                  <a:lnTo>
                    <a:pt x="534507" y="220990"/>
                  </a:lnTo>
                  <a:lnTo>
                    <a:pt x="538848" y="269417"/>
                  </a:lnTo>
                  <a:lnTo>
                    <a:pt x="534507" y="317848"/>
                  </a:lnTo>
                  <a:lnTo>
                    <a:pt x="521992" y="363430"/>
                  </a:lnTo>
                  <a:lnTo>
                    <a:pt x="502063" y="405402"/>
                  </a:lnTo>
                  <a:lnTo>
                    <a:pt x="475482" y="443004"/>
                  </a:lnTo>
                  <a:lnTo>
                    <a:pt x="443009" y="475475"/>
                  </a:lnTo>
                  <a:lnTo>
                    <a:pt x="405406" y="502054"/>
                  </a:lnTo>
                  <a:lnTo>
                    <a:pt x="363432" y="521981"/>
                  </a:lnTo>
                  <a:lnTo>
                    <a:pt x="317849" y="534495"/>
                  </a:lnTo>
                  <a:lnTo>
                    <a:pt x="269417" y="538835"/>
                  </a:lnTo>
                  <a:lnTo>
                    <a:pt x="220990" y="534495"/>
                  </a:lnTo>
                  <a:lnTo>
                    <a:pt x="175410" y="521981"/>
                  </a:lnTo>
                  <a:lnTo>
                    <a:pt x="133438" y="502054"/>
                  </a:lnTo>
                  <a:lnTo>
                    <a:pt x="95836" y="475475"/>
                  </a:lnTo>
                  <a:lnTo>
                    <a:pt x="63364" y="443004"/>
                  </a:lnTo>
                  <a:lnTo>
                    <a:pt x="36783" y="405402"/>
                  </a:lnTo>
                  <a:lnTo>
                    <a:pt x="16855" y="363430"/>
                  </a:lnTo>
                  <a:lnTo>
                    <a:pt x="4340" y="317848"/>
                  </a:lnTo>
                  <a:lnTo>
                    <a:pt x="0" y="269417"/>
                  </a:lnTo>
                  <a:lnTo>
                    <a:pt x="4340" y="220990"/>
                  </a:lnTo>
                  <a:lnTo>
                    <a:pt x="16855" y="175410"/>
                  </a:lnTo>
                  <a:lnTo>
                    <a:pt x="36783" y="133438"/>
                  </a:lnTo>
                  <a:lnTo>
                    <a:pt x="63364" y="95836"/>
                  </a:lnTo>
                  <a:lnTo>
                    <a:pt x="95836" y="63364"/>
                  </a:lnTo>
                  <a:lnTo>
                    <a:pt x="133438" y="36783"/>
                  </a:lnTo>
                  <a:lnTo>
                    <a:pt x="175410" y="16855"/>
                  </a:lnTo>
                  <a:lnTo>
                    <a:pt x="220990" y="4340"/>
                  </a:lnTo>
                  <a:lnTo>
                    <a:pt x="269417" y="0"/>
                  </a:lnTo>
                  <a:close/>
                </a:path>
              </a:pathLst>
            </a:custGeom>
            <a:ln w="54000">
              <a:solidFill>
                <a:srgbClr val="79A53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52"/>
            <p:cNvSpPr/>
            <p:nvPr/>
          </p:nvSpPr>
          <p:spPr>
            <a:xfrm>
              <a:off x="4735601" y="3124530"/>
              <a:ext cx="27940" cy="0"/>
            </a:xfrm>
            <a:custGeom>
              <a:avLst/>
              <a:gdLst/>
              <a:ahLst/>
              <a:cxnLst/>
              <a:rect l="l" t="t" r="r" b="b"/>
              <a:pathLst>
                <a:path w="27939">
                  <a:moveTo>
                    <a:pt x="0" y="0"/>
                  </a:moveTo>
                  <a:lnTo>
                    <a:pt x="27749" y="0"/>
                  </a:lnTo>
                </a:path>
              </a:pathLst>
            </a:custGeom>
            <a:ln w="11430">
              <a:solidFill>
                <a:srgbClr val="2B2A2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53"/>
            <p:cNvSpPr/>
            <p:nvPr/>
          </p:nvSpPr>
          <p:spPr>
            <a:xfrm>
              <a:off x="4735601" y="3112465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245" y="0"/>
                  </a:lnTo>
                </a:path>
              </a:pathLst>
            </a:custGeom>
            <a:ln w="12700">
              <a:solidFill>
                <a:srgbClr val="2B2A2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55"/>
            <p:cNvSpPr/>
            <p:nvPr/>
          </p:nvSpPr>
          <p:spPr>
            <a:xfrm>
              <a:off x="4754105" y="3112179"/>
              <a:ext cx="9525" cy="0"/>
            </a:xfrm>
            <a:custGeom>
              <a:avLst/>
              <a:gdLst/>
              <a:ahLst/>
              <a:cxnLst/>
              <a:rect l="l" t="t" r="r" b="b"/>
              <a:pathLst>
                <a:path w="9525">
                  <a:moveTo>
                    <a:pt x="0" y="0"/>
                  </a:moveTo>
                  <a:lnTo>
                    <a:pt x="9245" y="0"/>
                  </a:lnTo>
                </a:path>
              </a:pathLst>
            </a:custGeom>
            <a:ln w="12128">
              <a:solidFill>
                <a:srgbClr val="2B2A2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"/>
          <p:cNvSpPr txBox="1"/>
          <p:nvPr/>
        </p:nvSpPr>
        <p:spPr>
          <a:xfrm>
            <a:off x="352561" y="226891"/>
            <a:ext cx="855382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Тепличный 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комплекс в </a:t>
            </a:r>
            <a:r>
              <a:rPr lang="ru-RU" sz="14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г.Усть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-Катав с </a:t>
            </a:r>
            <a:r>
              <a:rPr lang="ru-RU" sz="1400" dirty="0" err="1">
                <a:solidFill>
                  <a:srgbClr val="2B2A29"/>
                </a:solidFill>
                <a:latin typeface="Century Gothic"/>
                <a:cs typeface="Century Gothic"/>
              </a:rPr>
              <a:t>досветкой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 - «Горный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»  </a:t>
            </a:r>
            <a:r>
              <a:rPr lang="en-US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|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  О городе</a:t>
            </a:r>
            <a:endParaRPr sz="1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542493"/>
            <a:ext cx="485775" cy="215900"/>
          </a:xfrm>
          <a:custGeom>
            <a:avLst/>
            <a:gdLst/>
            <a:ahLst/>
            <a:cxnLst/>
            <a:rect l="l" t="t" r="r" b="b"/>
            <a:pathLst>
              <a:path w="485775" h="215900">
                <a:moveTo>
                  <a:pt x="33" y="0"/>
                </a:moveTo>
                <a:lnTo>
                  <a:pt x="0" y="175602"/>
                </a:lnTo>
                <a:lnTo>
                  <a:pt x="485754" y="215811"/>
                </a:lnTo>
                <a:lnTo>
                  <a:pt x="375789" y="124675"/>
                </a:lnTo>
                <a:lnTo>
                  <a:pt x="33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75789" y="549338"/>
            <a:ext cx="7034530" cy="209550"/>
          </a:xfrm>
          <a:custGeom>
            <a:avLst/>
            <a:gdLst/>
            <a:ahLst/>
            <a:cxnLst/>
            <a:rect l="l" t="t" r="r" b="b"/>
            <a:pathLst>
              <a:path w="7034530" h="209550">
                <a:moveTo>
                  <a:pt x="7034051" y="0"/>
                </a:moveTo>
                <a:lnTo>
                  <a:pt x="0" y="117830"/>
                </a:lnTo>
                <a:lnTo>
                  <a:pt x="109965" y="208965"/>
                </a:lnTo>
                <a:lnTo>
                  <a:pt x="6089818" y="102082"/>
                </a:lnTo>
                <a:lnTo>
                  <a:pt x="7034051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465608" y="549338"/>
            <a:ext cx="2843530" cy="231140"/>
          </a:xfrm>
          <a:custGeom>
            <a:avLst/>
            <a:gdLst/>
            <a:ahLst/>
            <a:cxnLst/>
            <a:rect l="l" t="t" r="r" b="b"/>
            <a:pathLst>
              <a:path w="2843529" h="231140">
                <a:moveTo>
                  <a:pt x="944232" y="0"/>
                </a:moveTo>
                <a:lnTo>
                  <a:pt x="0" y="102082"/>
                </a:lnTo>
                <a:lnTo>
                  <a:pt x="2843072" y="230746"/>
                </a:lnTo>
                <a:lnTo>
                  <a:pt x="2664434" y="161467"/>
                </a:lnTo>
                <a:lnTo>
                  <a:pt x="944232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130042" y="198882"/>
            <a:ext cx="1562100" cy="581660"/>
          </a:xfrm>
          <a:custGeom>
            <a:avLst/>
            <a:gdLst/>
            <a:ahLst/>
            <a:cxnLst/>
            <a:rect l="l" t="t" r="r" b="b"/>
            <a:pathLst>
              <a:path w="1562100" h="581660">
                <a:moveTo>
                  <a:pt x="1561960" y="0"/>
                </a:moveTo>
                <a:lnTo>
                  <a:pt x="0" y="511924"/>
                </a:lnTo>
                <a:lnTo>
                  <a:pt x="178638" y="581202"/>
                </a:lnTo>
                <a:lnTo>
                  <a:pt x="1559179" y="58191"/>
                </a:lnTo>
                <a:lnTo>
                  <a:pt x="1561960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1448" y="1207871"/>
            <a:ext cx="9766935" cy="78740"/>
          </a:xfrm>
          <a:custGeom>
            <a:avLst/>
            <a:gdLst/>
            <a:ahLst/>
            <a:cxnLst/>
            <a:rect l="l" t="t" r="r" b="b"/>
            <a:pathLst>
              <a:path w="9766935" h="78740">
                <a:moveTo>
                  <a:pt x="0" y="78498"/>
                </a:moveTo>
                <a:lnTo>
                  <a:pt x="9766458" y="78498"/>
                </a:lnTo>
                <a:lnTo>
                  <a:pt x="9766458" y="0"/>
                </a:lnTo>
                <a:lnTo>
                  <a:pt x="0" y="0"/>
                </a:lnTo>
                <a:lnTo>
                  <a:pt x="0" y="78498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61448" y="2345728"/>
            <a:ext cx="9766935" cy="3495040"/>
          </a:xfrm>
          <a:custGeom>
            <a:avLst/>
            <a:gdLst/>
            <a:ahLst/>
            <a:cxnLst/>
            <a:rect l="l" t="t" r="r" b="b"/>
            <a:pathLst>
              <a:path w="9766935" h="3495040">
                <a:moveTo>
                  <a:pt x="0" y="3494608"/>
                </a:moveTo>
                <a:lnTo>
                  <a:pt x="9766458" y="3494608"/>
                </a:lnTo>
                <a:lnTo>
                  <a:pt x="9766458" y="0"/>
                </a:lnTo>
                <a:lnTo>
                  <a:pt x="0" y="0"/>
                </a:lnTo>
                <a:lnTo>
                  <a:pt x="0" y="3494608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61448" y="6899696"/>
            <a:ext cx="9766935" cy="106680"/>
          </a:xfrm>
          <a:custGeom>
            <a:avLst/>
            <a:gdLst/>
            <a:ahLst/>
            <a:cxnLst/>
            <a:rect l="l" t="t" r="r" b="b"/>
            <a:pathLst>
              <a:path w="9766935" h="106679">
                <a:moveTo>
                  <a:pt x="0" y="106170"/>
                </a:moveTo>
                <a:lnTo>
                  <a:pt x="9766458" y="106170"/>
                </a:lnTo>
                <a:lnTo>
                  <a:pt x="9766458" y="0"/>
                </a:lnTo>
                <a:lnTo>
                  <a:pt x="0" y="0"/>
                </a:lnTo>
                <a:lnTo>
                  <a:pt x="0" y="10617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0" y="1286370"/>
            <a:ext cx="10638155" cy="1059815"/>
          </a:xfrm>
          <a:custGeom>
            <a:avLst/>
            <a:gdLst/>
            <a:ahLst/>
            <a:cxnLst/>
            <a:rect l="l" t="t" r="r" b="b"/>
            <a:pathLst>
              <a:path w="10638155" h="1059814">
                <a:moveTo>
                  <a:pt x="0" y="1059357"/>
                </a:moveTo>
                <a:lnTo>
                  <a:pt x="0" y="0"/>
                </a:lnTo>
                <a:lnTo>
                  <a:pt x="10637951" y="0"/>
                </a:lnTo>
                <a:lnTo>
                  <a:pt x="10637951" y="1059357"/>
                </a:lnTo>
                <a:lnTo>
                  <a:pt x="0" y="1059357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0" y="5840336"/>
            <a:ext cx="10638155" cy="1059815"/>
          </a:xfrm>
          <a:custGeom>
            <a:avLst/>
            <a:gdLst/>
            <a:ahLst/>
            <a:cxnLst/>
            <a:rect l="l" t="t" r="r" b="b"/>
            <a:pathLst>
              <a:path w="10638155" h="1059815">
                <a:moveTo>
                  <a:pt x="0" y="1059360"/>
                </a:moveTo>
                <a:lnTo>
                  <a:pt x="0" y="0"/>
                </a:lnTo>
                <a:lnTo>
                  <a:pt x="10637951" y="0"/>
                </a:lnTo>
                <a:lnTo>
                  <a:pt x="10637951" y="1059360"/>
                </a:lnTo>
                <a:lnTo>
                  <a:pt x="0" y="105936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68350" y="1280960"/>
            <a:ext cx="1161415" cy="831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5300" b="1" spc="10" dirty="0">
                <a:solidFill>
                  <a:srgbClr val="79A537"/>
                </a:solidFill>
                <a:latin typeface="Century Gothic"/>
                <a:cs typeface="Century Gothic"/>
              </a:rPr>
              <a:t>500</a:t>
            </a:r>
            <a:endParaRPr sz="5300">
              <a:latin typeface="Century Gothic"/>
              <a:cs typeface="Century Gothic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31024" y="1812912"/>
            <a:ext cx="620395" cy="560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550" b="1" spc="-5" dirty="0">
                <a:solidFill>
                  <a:srgbClr val="79A537"/>
                </a:solidFill>
                <a:latin typeface="Century Gothic"/>
                <a:cs typeface="Century Gothic"/>
              </a:rPr>
              <a:t>км</a:t>
            </a:r>
            <a:endParaRPr sz="3550">
              <a:latin typeface="Century Gothic"/>
              <a:cs typeface="Century Goth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198789" y="1663064"/>
            <a:ext cx="7341234" cy="4343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670"/>
              </a:lnSpc>
            </a:pPr>
            <a:r>
              <a:rPr sz="1400" dirty="0">
                <a:solidFill>
                  <a:srgbClr val="2B2A29"/>
                </a:solidFill>
                <a:latin typeface="Century Gothic"/>
                <a:cs typeface="Century Gothic"/>
              </a:rPr>
              <a:t>Ближайшая зона охвата проекта возведения тепличного комбината в</a:t>
            </a:r>
            <a:r>
              <a:rPr sz="1400" spc="-10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400" dirty="0">
                <a:solidFill>
                  <a:srgbClr val="2B2A29"/>
                </a:solidFill>
                <a:latin typeface="Century Gothic"/>
                <a:cs typeface="Century Gothic"/>
              </a:rPr>
              <a:t>Усть-Катаве  покрывает Челябинскую </a:t>
            </a:r>
            <a:r>
              <a:rPr sz="1400" spc="-5" dirty="0">
                <a:solidFill>
                  <a:srgbClr val="2B2A29"/>
                </a:solidFill>
                <a:latin typeface="Century Gothic"/>
                <a:cs typeface="Century Gothic"/>
              </a:rPr>
              <a:t>и </a:t>
            </a:r>
            <a:r>
              <a:rPr sz="1400" dirty="0">
                <a:solidFill>
                  <a:srgbClr val="2B2A29"/>
                </a:solidFill>
                <a:latin typeface="Century Gothic"/>
                <a:cs typeface="Century Gothic"/>
              </a:rPr>
              <a:t>часть Свердловской</a:t>
            </a:r>
            <a:r>
              <a:rPr sz="1400" spc="-95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400" dirty="0">
                <a:solidFill>
                  <a:srgbClr val="2B2A29"/>
                </a:solidFill>
                <a:latin typeface="Century Gothic"/>
                <a:cs typeface="Century Gothic"/>
              </a:rPr>
              <a:t>областей.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234819" y="5922073"/>
            <a:ext cx="7741920" cy="9541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99800"/>
              </a:lnSpc>
            </a:pPr>
            <a:r>
              <a:rPr sz="1000" spc="-5" dirty="0">
                <a:solidFill>
                  <a:srgbClr val="2B2A29"/>
                </a:solidFill>
                <a:latin typeface="Century Gothic"/>
                <a:cs typeface="Century Gothic"/>
              </a:rPr>
              <a:t>При </a:t>
            </a:r>
            <a:r>
              <a:rPr sz="1000" dirty="0">
                <a:solidFill>
                  <a:srgbClr val="2B2A29"/>
                </a:solidFill>
                <a:latin typeface="Century Gothic"/>
                <a:cs typeface="Century Gothic"/>
              </a:rPr>
              <a:t>смещении направления сбыта в северо-западном </a:t>
            </a:r>
            <a:r>
              <a:rPr sz="1000" spc="-5" dirty="0">
                <a:solidFill>
                  <a:srgbClr val="2B2A29"/>
                </a:solidFill>
                <a:latin typeface="Century Gothic"/>
                <a:cs typeface="Century Gothic"/>
              </a:rPr>
              <a:t>направлении </a:t>
            </a:r>
            <a:r>
              <a:rPr sz="1000" dirty="0">
                <a:solidFill>
                  <a:srgbClr val="2B2A29"/>
                </a:solidFill>
                <a:latin typeface="Century Gothic"/>
                <a:cs typeface="Century Gothic"/>
              </a:rPr>
              <a:t>продукция нового проекта может </a:t>
            </a:r>
            <a:r>
              <a:rPr sz="1000" dirty="0" err="1">
                <a:solidFill>
                  <a:srgbClr val="2B2A29"/>
                </a:solidFill>
                <a:latin typeface="Century Gothic"/>
                <a:cs typeface="Century Gothic"/>
              </a:rPr>
              <a:t>поставляться</a:t>
            </a:r>
            <a:r>
              <a:rPr sz="1000" dirty="0">
                <a:solidFill>
                  <a:srgbClr val="2B2A29"/>
                </a:solidFill>
                <a:latin typeface="Century Gothic"/>
                <a:cs typeface="Century Gothic"/>
              </a:rPr>
              <a:t>  </a:t>
            </a:r>
            <a:r>
              <a:rPr lang="ru-RU" sz="1000" spc="-5" dirty="0" smtClean="0">
                <a:solidFill>
                  <a:srgbClr val="2B2A29"/>
                </a:solidFill>
                <a:latin typeface="Century Gothic"/>
                <a:cs typeface="Century Gothic"/>
              </a:rPr>
              <a:t>в северные регионы Поволжья</a:t>
            </a:r>
            <a:r>
              <a:rPr sz="1000" dirty="0" smtClean="0">
                <a:solidFill>
                  <a:srgbClr val="2B2A29"/>
                </a:solidFill>
                <a:latin typeface="Century Gothic"/>
                <a:cs typeface="Century Gothic"/>
              </a:rPr>
              <a:t>(</a:t>
            </a:r>
            <a:r>
              <a:rPr sz="10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Пермь</a:t>
            </a:r>
            <a:r>
              <a:rPr sz="1000" dirty="0">
                <a:solidFill>
                  <a:srgbClr val="2B2A29"/>
                </a:solidFill>
                <a:latin typeface="Century Gothic"/>
                <a:cs typeface="Century Gothic"/>
              </a:rPr>
              <a:t>, Киров - территории, </a:t>
            </a:r>
            <a:r>
              <a:rPr sz="1000" dirty="0" err="1">
                <a:solidFill>
                  <a:srgbClr val="2B2A29"/>
                </a:solidFill>
                <a:latin typeface="Century Gothic"/>
                <a:cs typeface="Century Gothic"/>
              </a:rPr>
              <a:t>где</a:t>
            </a:r>
            <a:r>
              <a:rPr sz="100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lang="ru-RU" sz="1000" dirty="0" smtClean="0">
                <a:solidFill>
                  <a:srgbClr val="2B2A29"/>
                </a:solidFill>
                <a:latin typeface="Century Gothic"/>
                <a:cs typeface="Century Gothic"/>
              </a:rPr>
              <a:t>нет крупных </a:t>
            </a:r>
            <a:r>
              <a:rPr sz="10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тепличных</a:t>
            </a:r>
            <a:r>
              <a:rPr sz="1000" dirty="0" smtClean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000" dirty="0" err="1">
                <a:solidFill>
                  <a:srgbClr val="2B2A29"/>
                </a:solidFill>
                <a:latin typeface="Century Gothic"/>
                <a:cs typeface="Century Gothic"/>
              </a:rPr>
              <a:t>хозяйств</a:t>
            </a:r>
            <a:r>
              <a:rPr sz="100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000" dirty="0" smtClean="0">
                <a:solidFill>
                  <a:srgbClr val="2B2A29"/>
                </a:solidFill>
                <a:latin typeface="Century Gothic"/>
                <a:cs typeface="Century Gothic"/>
              </a:rPr>
              <a:t>)</a:t>
            </a:r>
            <a:r>
              <a:rPr lang="ru-RU" sz="1000" dirty="0" smtClean="0">
                <a:solidFill>
                  <a:srgbClr val="2B2A29"/>
                </a:solidFill>
                <a:latin typeface="Century Gothic"/>
                <a:cs typeface="Century Gothic"/>
              </a:rPr>
              <a:t>, Тюменскую область, </a:t>
            </a:r>
            <a:r>
              <a:rPr sz="10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Ханты</a:t>
            </a:r>
            <a:r>
              <a:rPr sz="1000" dirty="0" smtClean="0">
                <a:solidFill>
                  <a:srgbClr val="2B2A29"/>
                </a:solidFill>
                <a:latin typeface="Century Gothic"/>
                <a:cs typeface="Century Gothic"/>
              </a:rPr>
              <a:t>-</a:t>
            </a:r>
            <a:r>
              <a:rPr lang="ru-RU" sz="1000" dirty="0" smtClean="0">
                <a:solidFill>
                  <a:srgbClr val="2B2A29"/>
                </a:solidFill>
                <a:latin typeface="Century Gothic"/>
                <a:cs typeface="Century Gothic"/>
              </a:rPr>
              <a:t>М</a:t>
            </a:r>
            <a:r>
              <a:rPr sz="10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ансийск</a:t>
            </a:r>
            <a:r>
              <a:rPr lang="ru-RU" sz="10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ий</a:t>
            </a:r>
            <a:r>
              <a:rPr sz="1000" dirty="0" smtClean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000" dirty="0">
                <a:solidFill>
                  <a:srgbClr val="2B2A29"/>
                </a:solidFill>
                <a:latin typeface="Century Gothic"/>
                <a:cs typeface="Century Gothic"/>
              </a:rPr>
              <a:t>АО, где единственным конкурентом является тепличный комбинат «Тюменьагро» с региональным  объемом производства всего </a:t>
            </a:r>
            <a:r>
              <a:rPr sz="1200" b="1" dirty="0">
                <a:solidFill>
                  <a:srgbClr val="E31E24"/>
                </a:solidFill>
                <a:latin typeface="Century Gothic"/>
                <a:cs typeface="Century Gothic"/>
              </a:rPr>
              <a:t>2,8</a:t>
            </a:r>
            <a:r>
              <a:rPr sz="1200" b="1" spc="-105" dirty="0">
                <a:solidFill>
                  <a:srgbClr val="E31E24"/>
                </a:solidFill>
                <a:latin typeface="Century Gothic"/>
                <a:cs typeface="Century Gothic"/>
              </a:rPr>
              <a:t> </a:t>
            </a:r>
            <a:r>
              <a:rPr sz="1200" b="1" dirty="0" err="1">
                <a:solidFill>
                  <a:srgbClr val="E31E24"/>
                </a:solidFill>
                <a:latin typeface="Century Gothic"/>
                <a:cs typeface="Century Gothic"/>
              </a:rPr>
              <a:t>кг</a:t>
            </a:r>
            <a:r>
              <a:rPr sz="1200" b="1" dirty="0">
                <a:solidFill>
                  <a:srgbClr val="E31E24"/>
                </a:solidFill>
                <a:latin typeface="Century Gothic"/>
                <a:cs typeface="Century Gothic"/>
              </a:rPr>
              <a:t>\</a:t>
            </a:r>
            <a:r>
              <a:rPr sz="1200" b="1" dirty="0" err="1">
                <a:solidFill>
                  <a:srgbClr val="E31E24"/>
                </a:solidFill>
                <a:latin typeface="Century Gothic"/>
                <a:cs typeface="Century Gothic"/>
              </a:rPr>
              <a:t>человека</a:t>
            </a:r>
            <a:r>
              <a:rPr sz="1200" b="1" dirty="0" smtClean="0">
                <a:solidFill>
                  <a:srgbClr val="E31E24"/>
                </a:solidFill>
                <a:latin typeface="Century Gothic"/>
                <a:cs typeface="Century Gothic"/>
              </a:rPr>
              <a:t>.</a:t>
            </a:r>
            <a:endParaRPr sz="1200" dirty="0">
              <a:latin typeface="Century Gothic"/>
              <a:cs typeface="Century Gothic"/>
            </a:endParaRPr>
          </a:p>
          <a:p>
            <a:pPr marL="12700" marR="289560">
              <a:lnSpc>
                <a:spcPts val="1190"/>
              </a:lnSpc>
              <a:spcBef>
                <a:spcPts val="40"/>
              </a:spcBef>
            </a:pPr>
            <a:r>
              <a:rPr lang="ru-RU" sz="1000" dirty="0">
                <a:solidFill>
                  <a:srgbClr val="2B2A29"/>
                </a:solidFill>
                <a:latin typeface="Century Gothic"/>
                <a:cs typeface="Century Gothic"/>
              </a:rPr>
              <a:t>О</a:t>
            </a:r>
            <a:r>
              <a:rPr sz="10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сновная</a:t>
            </a:r>
            <a:r>
              <a:rPr sz="1000" dirty="0" smtClean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000" dirty="0">
                <a:solidFill>
                  <a:srgbClr val="2B2A29"/>
                </a:solidFill>
                <a:latin typeface="Century Gothic"/>
                <a:cs typeface="Century Gothic"/>
              </a:rPr>
              <a:t>масса тепличных хозяйств расположена в западной части России. И не попадает</a:t>
            </a:r>
            <a:r>
              <a:rPr sz="1000" spc="-10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000" dirty="0">
                <a:solidFill>
                  <a:srgbClr val="2B2A29"/>
                </a:solidFill>
                <a:latin typeface="Century Gothic"/>
                <a:cs typeface="Century Gothic"/>
              </a:rPr>
              <a:t>в </a:t>
            </a:r>
            <a:r>
              <a:rPr sz="10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зону</a:t>
            </a:r>
            <a:r>
              <a:rPr sz="1000" dirty="0" smtClean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000" dirty="0">
                <a:solidFill>
                  <a:srgbClr val="2B2A29"/>
                </a:solidFill>
                <a:latin typeface="Century Gothic"/>
                <a:cs typeface="Century Gothic"/>
              </a:rPr>
              <a:t>сбытового </a:t>
            </a:r>
            <a:r>
              <a:rPr sz="1000" spc="-5" dirty="0">
                <a:solidFill>
                  <a:srgbClr val="2B2A29"/>
                </a:solidFill>
                <a:latin typeface="Century Gothic"/>
                <a:cs typeface="Century Gothic"/>
              </a:rPr>
              <a:t>и </a:t>
            </a:r>
            <a:r>
              <a:rPr sz="1000" dirty="0">
                <a:solidFill>
                  <a:srgbClr val="2B2A29"/>
                </a:solidFill>
                <a:latin typeface="Century Gothic"/>
                <a:cs typeface="Century Gothic"/>
              </a:rPr>
              <a:t>логистического охвата</a:t>
            </a:r>
            <a:r>
              <a:rPr sz="1000" spc="-9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000" dirty="0">
                <a:solidFill>
                  <a:srgbClr val="2B2A29"/>
                </a:solidFill>
                <a:latin typeface="Century Gothic"/>
                <a:cs typeface="Century Gothic"/>
              </a:rPr>
              <a:t>проекта.</a:t>
            </a:r>
            <a:endParaRPr sz="1000" dirty="0">
              <a:latin typeface="Century Gothic"/>
              <a:cs typeface="Century Gothic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68350" y="5790996"/>
            <a:ext cx="1540510" cy="831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5300" b="1" spc="10" dirty="0">
                <a:solidFill>
                  <a:srgbClr val="E31E24"/>
                </a:solidFill>
                <a:latin typeface="Century Gothic"/>
                <a:cs typeface="Century Gothic"/>
              </a:rPr>
              <a:t>1000</a:t>
            </a:r>
            <a:endParaRPr sz="5300">
              <a:latin typeface="Century Gothic"/>
              <a:cs typeface="Century Gothic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14945" y="6322951"/>
            <a:ext cx="620395" cy="560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550" b="1" spc="-5" dirty="0">
                <a:solidFill>
                  <a:srgbClr val="E31E24"/>
                </a:solidFill>
                <a:latin typeface="Century Gothic"/>
                <a:cs typeface="Century Gothic"/>
              </a:rPr>
              <a:t>км</a:t>
            </a:r>
            <a:endParaRPr sz="3550">
              <a:latin typeface="Century Gothic"/>
              <a:cs typeface="Century Gothic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5778347" y="2633332"/>
            <a:ext cx="4859655" cy="1169670"/>
          </a:xfrm>
          <a:custGeom>
            <a:avLst/>
            <a:gdLst/>
            <a:ahLst/>
            <a:cxnLst/>
            <a:rect l="l" t="t" r="r" b="b"/>
            <a:pathLst>
              <a:path w="4859655" h="1169670">
                <a:moveTo>
                  <a:pt x="0" y="0"/>
                </a:moveTo>
                <a:lnTo>
                  <a:pt x="4859604" y="0"/>
                </a:lnTo>
                <a:lnTo>
                  <a:pt x="4859604" y="1169187"/>
                </a:lnTo>
                <a:lnTo>
                  <a:pt x="0" y="1169187"/>
                </a:lnTo>
                <a:lnTo>
                  <a:pt x="0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495592" y="3937977"/>
            <a:ext cx="5194240" cy="1586865"/>
          </a:xfrm>
          <a:custGeom>
            <a:avLst/>
            <a:gdLst/>
            <a:ahLst/>
            <a:cxnLst/>
            <a:rect l="l" t="t" r="r" b="b"/>
            <a:pathLst>
              <a:path w="5328284" h="1586864">
                <a:moveTo>
                  <a:pt x="0" y="0"/>
                </a:moveTo>
                <a:lnTo>
                  <a:pt x="5327980" y="0"/>
                </a:lnTo>
                <a:lnTo>
                  <a:pt x="5327980" y="1586509"/>
                </a:lnTo>
                <a:lnTo>
                  <a:pt x="0" y="1586509"/>
                </a:lnTo>
                <a:lnTo>
                  <a:pt x="0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13498" y="2521800"/>
            <a:ext cx="5777585" cy="31048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2205"/>
              </a:lnSpc>
            </a:pPr>
            <a:fld id="{81D60167-4931-47E6-BA6A-407CBD079E47}" type="slidenum">
              <a:rPr dirty="0"/>
              <a:t>4</a:t>
            </a:fld>
            <a:endParaRPr dirty="0"/>
          </a:p>
        </p:txBody>
      </p:sp>
      <p:sp>
        <p:nvSpPr>
          <p:cNvPr id="30" name="object 18"/>
          <p:cNvSpPr/>
          <p:nvPr/>
        </p:nvSpPr>
        <p:spPr>
          <a:xfrm>
            <a:off x="5778347" y="2633332"/>
            <a:ext cx="4859655" cy="1169670"/>
          </a:xfrm>
          <a:custGeom>
            <a:avLst/>
            <a:gdLst/>
            <a:ahLst/>
            <a:cxnLst/>
            <a:rect l="l" t="t" r="r" b="b"/>
            <a:pathLst>
              <a:path w="4859655" h="1169670">
                <a:moveTo>
                  <a:pt x="0" y="0"/>
                </a:moveTo>
                <a:lnTo>
                  <a:pt x="4859604" y="0"/>
                </a:lnTo>
                <a:lnTo>
                  <a:pt x="4859604" y="1169187"/>
                </a:lnTo>
                <a:lnTo>
                  <a:pt x="0" y="1169187"/>
                </a:lnTo>
                <a:lnTo>
                  <a:pt x="0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19"/>
          <p:cNvSpPr txBox="1"/>
          <p:nvPr/>
        </p:nvSpPr>
        <p:spPr>
          <a:xfrm>
            <a:off x="6294196" y="2977311"/>
            <a:ext cx="2444115" cy="4324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1930" marR="5080" indent="-189865">
              <a:lnSpc>
                <a:spcPts val="1660"/>
              </a:lnSpc>
            </a:pPr>
            <a:r>
              <a:rPr sz="1400" spc="-5" dirty="0">
                <a:solidFill>
                  <a:srgbClr val="2B2A29"/>
                </a:solidFill>
                <a:latin typeface="Century Gothic"/>
                <a:cs typeface="Century Gothic"/>
              </a:rPr>
              <a:t>На сегодня при</a:t>
            </a:r>
            <a:r>
              <a:rPr sz="1400" spc="-85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400" spc="-5" dirty="0">
                <a:solidFill>
                  <a:srgbClr val="2B2A29"/>
                </a:solidFill>
                <a:latin typeface="Century Gothic"/>
                <a:cs typeface="Century Gothic"/>
              </a:rPr>
              <a:t>населении  этой </a:t>
            </a:r>
            <a:r>
              <a:rPr sz="1400" spc="-5" dirty="0" err="1">
                <a:solidFill>
                  <a:srgbClr val="2B2A29"/>
                </a:solidFill>
                <a:latin typeface="Century Gothic"/>
                <a:cs typeface="Century Gothic"/>
              </a:rPr>
              <a:t>территории</a:t>
            </a:r>
            <a:r>
              <a:rPr sz="1400" spc="-85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lang="ru-RU" sz="1400" spc="-5" dirty="0" smtClean="0">
                <a:solidFill>
                  <a:srgbClr val="2B2A29"/>
                </a:solidFill>
                <a:latin typeface="Century Gothic"/>
                <a:cs typeface="Century Gothic"/>
              </a:rPr>
              <a:t>более</a:t>
            </a:r>
            <a:endParaRPr sz="1400" dirty="0">
              <a:latin typeface="Century Gothic"/>
              <a:cs typeface="Century Gothic"/>
            </a:endParaRPr>
          </a:p>
        </p:txBody>
      </p:sp>
      <p:sp>
        <p:nvSpPr>
          <p:cNvPr id="32" name="object 21"/>
          <p:cNvSpPr txBox="1"/>
          <p:nvPr/>
        </p:nvSpPr>
        <p:spPr>
          <a:xfrm>
            <a:off x="8857056" y="2534272"/>
            <a:ext cx="870585" cy="1228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240" algn="ctr">
              <a:lnSpc>
                <a:spcPts val="6800"/>
              </a:lnSpc>
            </a:pPr>
            <a:r>
              <a:rPr lang="ru-RU" sz="3200" b="1" spc="10" dirty="0" smtClean="0">
                <a:solidFill>
                  <a:srgbClr val="E31E24"/>
                </a:solidFill>
                <a:latin typeface="Century Gothic"/>
                <a:cs typeface="Century Gothic"/>
              </a:rPr>
              <a:t>15</a:t>
            </a:r>
            <a:endParaRPr sz="3200" dirty="0">
              <a:latin typeface="Century Gothic"/>
              <a:cs typeface="Century Gothic"/>
            </a:endParaRPr>
          </a:p>
          <a:p>
            <a:pPr algn="ctr">
              <a:lnSpc>
                <a:spcPts val="1280"/>
              </a:lnSpc>
            </a:pPr>
            <a:r>
              <a:rPr sz="1200" b="1" spc="5" dirty="0">
                <a:solidFill>
                  <a:srgbClr val="E31E24"/>
                </a:solidFill>
                <a:latin typeface="Century Gothic"/>
                <a:cs typeface="Century Gothic"/>
              </a:rPr>
              <a:t>миллионов</a:t>
            </a:r>
            <a:endParaRPr sz="1200" dirty="0">
              <a:latin typeface="Century Gothic"/>
              <a:cs typeface="Century Gothic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1200" b="1" spc="5" dirty="0">
                <a:solidFill>
                  <a:srgbClr val="E31E24"/>
                </a:solidFill>
                <a:latin typeface="Century Gothic"/>
                <a:cs typeface="Century Gothic"/>
              </a:rPr>
              <a:t>человек</a:t>
            </a:r>
            <a:endParaRPr sz="1200" dirty="0">
              <a:latin typeface="Century Gothic"/>
              <a:cs typeface="Century Gothic"/>
            </a:endParaRPr>
          </a:p>
        </p:txBody>
      </p:sp>
      <p:sp>
        <p:nvSpPr>
          <p:cNvPr id="33" name="object 22"/>
          <p:cNvSpPr txBox="1"/>
          <p:nvPr/>
        </p:nvSpPr>
        <p:spPr>
          <a:xfrm>
            <a:off x="6193819" y="4110786"/>
            <a:ext cx="2366448" cy="4462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indent="-463550">
              <a:lnSpc>
                <a:spcPct val="100000"/>
              </a:lnSpc>
            </a:pPr>
            <a:r>
              <a:rPr lang="ru-RU" sz="1450" dirty="0" smtClean="0">
                <a:latin typeface="Century Gothic"/>
                <a:cs typeface="Century Gothic"/>
              </a:rPr>
              <a:t>Дефицит производства овощей составляет</a:t>
            </a:r>
            <a:endParaRPr sz="1450" dirty="0">
              <a:latin typeface="Century Gothic"/>
              <a:cs typeface="Century Gothic"/>
            </a:endParaRPr>
          </a:p>
        </p:txBody>
      </p:sp>
      <p:sp>
        <p:nvSpPr>
          <p:cNvPr id="34" name="object 21"/>
          <p:cNvSpPr txBox="1"/>
          <p:nvPr/>
        </p:nvSpPr>
        <p:spPr>
          <a:xfrm>
            <a:off x="8618904" y="3964309"/>
            <a:ext cx="1580935" cy="6771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240" algn="ctr"/>
            <a:r>
              <a:rPr lang="ru-RU" sz="3200" b="1" spc="10" dirty="0" smtClean="0">
                <a:solidFill>
                  <a:srgbClr val="E31E24"/>
                </a:solidFill>
                <a:latin typeface="Century Gothic"/>
                <a:cs typeface="Century Gothic"/>
              </a:rPr>
              <a:t>510</a:t>
            </a:r>
            <a:endParaRPr sz="3200" dirty="0">
              <a:latin typeface="Century Gothic"/>
              <a:cs typeface="Century Gothic"/>
            </a:endParaRPr>
          </a:p>
          <a:p>
            <a:pPr algn="ctr"/>
            <a:r>
              <a:rPr lang="ru-RU" sz="1200" b="1" spc="5" dirty="0">
                <a:solidFill>
                  <a:srgbClr val="E31E24"/>
                </a:solidFill>
                <a:latin typeface="Century Gothic"/>
                <a:cs typeface="Century Gothic"/>
              </a:rPr>
              <a:t>т</a:t>
            </a:r>
            <a:r>
              <a:rPr lang="ru-RU" sz="1200" b="1" spc="5" dirty="0" smtClean="0">
                <a:solidFill>
                  <a:srgbClr val="E31E24"/>
                </a:solidFill>
                <a:latin typeface="Century Gothic"/>
                <a:cs typeface="Century Gothic"/>
              </a:rPr>
              <a:t>ыс. тонн</a:t>
            </a:r>
            <a:endParaRPr sz="1200" dirty="0">
              <a:latin typeface="Century Gothic"/>
              <a:cs typeface="Century Gothic"/>
            </a:endParaRPr>
          </a:p>
        </p:txBody>
      </p:sp>
      <p:sp>
        <p:nvSpPr>
          <p:cNvPr id="35" name="object 22"/>
          <p:cNvSpPr txBox="1"/>
          <p:nvPr/>
        </p:nvSpPr>
        <p:spPr>
          <a:xfrm>
            <a:off x="6136296" y="4902597"/>
            <a:ext cx="2791803" cy="4462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indent="-463550">
              <a:lnSpc>
                <a:spcPct val="100000"/>
              </a:lnSpc>
            </a:pPr>
            <a:r>
              <a:rPr lang="ru-RU" sz="1450" dirty="0" smtClean="0">
                <a:latin typeface="Century Gothic"/>
                <a:cs typeface="Century Gothic"/>
              </a:rPr>
              <a:t>Дефицит производства тепличных овощей составляет</a:t>
            </a:r>
            <a:endParaRPr sz="1450" dirty="0">
              <a:latin typeface="Century Gothic"/>
              <a:cs typeface="Century Gothic"/>
            </a:endParaRPr>
          </a:p>
        </p:txBody>
      </p:sp>
      <p:sp>
        <p:nvSpPr>
          <p:cNvPr id="36" name="object 21"/>
          <p:cNvSpPr txBox="1"/>
          <p:nvPr/>
        </p:nvSpPr>
        <p:spPr>
          <a:xfrm>
            <a:off x="8693426" y="4657457"/>
            <a:ext cx="1580935" cy="6771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240" algn="ctr"/>
            <a:r>
              <a:rPr lang="ru-RU" sz="3200" b="1" spc="10" dirty="0" smtClean="0">
                <a:solidFill>
                  <a:srgbClr val="E31E24"/>
                </a:solidFill>
                <a:latin typeface="Century Gothic"/>
                <a:cs typeface="Century Gothic"/>
              </a:rPr>
              <a:t>73</a:t>
            </a:r>
            <a:endParaRPr sz="3200" dirty="0">
              <a:latin typeface="Century Gothic"/>
              <a:cs typeface="Century Gothic"/>
            </a:endParaRPr>
          </a:p>
          <a:p>
            <a:pPr algn="ctr"/>
            <a:r>
              <a:rPr lang="ru-RU" sz="1200" b="1" spc="5" dirty="0">
                <a:solidFill>
                  <a:srgbClr val="E31E24"/>
                </a:solidFill>
                <a:latin typeface="Century Gothic"/>
                <a:cs typeface="Century Gothic"/>
              </a:rPr>
              <a:t>т</a:t>
            </a:r>
            <a:r>
              <a:rPr lang="ru-RU" sz="1200" b="1" spc="5" dirty="0" smtClean="0">
                <a:solidFill>
                  <a:srgbClr val="E31E24"/>
                </a:solidFill>
                <a:latin typeface="Century Gothic"/>
                <a:cs typeface="Century Gothic"/>
              </a:rPr>
              <a:t>ыс. тонн</a:t>
            </a:r>
            <a:endParaRPr sz="1200" dirty="0">
              <a:latin typeface="Century Gothic"/>
              <a:cs typeface="Century Gothic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58712" y="2567025"/>
            <a:ext cx="5687160" cy="30144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4"/>
          <p:cNvSpPr txBox="1"/>
          <p:nvPr/>
        </p:nvSpPr>
        <p:spPr>
          <a:xfrm>
            <a:off x="317500" y="225729"/>
            <a:ext cx="855382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Тепличный 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комплекс в </a:t>
            </a:r>
            <a:r>
              <a:rPr lang="ru-RU" sz="14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г.Усть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-Катав с </a:t>
            </a:r>
            <a:r>
              <a:rPr lang="ru-RU" sz="1400" dirty="0" err="1">
                <a:solidFill>
                  <a:srgbClr val="2B2A29"/>
                </a:solidFill>
                <a:latin typeface="Century Gothic"/>
                <a:cs typeface="Century Gothic"/>
              </a:rPr>
              <a:t>досветкой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 - «Горный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»  </a:t>
            </a:r>
            <a:r>
              <a:rPr lang="en-US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|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  Описание рынка сбыта</a:t>
            </a:r>
            <a:endParaRPr sz="1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0" y="542493"/>
            <a:ext cx="485775" cy="215900"/>
          </a:xfrm>
          <a:custGeom>
            <a:avLst/>
            <a:gdLst/>
            <a:ahLst/>
            <a:cxnLst/>
            <a:rect l="l" t="t" r="r" b="b"/>
            <a:pathLst>
              <a:path w="485775" h="215900">
                <a:moveTo>
                  <a:pt x="33" y="0"/>
                </a:moveTo>
                <a:lnTo>
                  <a:pt x="0" y="175602"/>
                </a:lnTo>
                <a:lnTo>
                  <a:pt x="485754" y="215811"/>
                </a:lnTo>
                <a:lnTo>
                  <a:pt x="375789" y="124675"/>
                </a:lnTo>
                <a:lnTo>
                  <a:pt x="33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5789" y="549338"/>
            <a:ext cx="7034530" cy="209550"/>
          </a:xfrm>
          <a:custGeom>
            <a:avLst/>
            <a:gdLst/>
            <a:ahLst/>
            <a:cxnLst/>
            <a:rect l="l" t="t" r="r" b="b"/>
            <a:pathLst>
              <a:path w="7034530" h="209550">
                <a:moveTo>
                  <a:pt x="7034051" y="0"/>
                </a:moveTo>
                <a:lnTo>
                  <a:pt x="0" y="117830"/>
                </a:lnTo>
                <a:lnTo>
                  <a:pt x="109965" y="208965"/>
                </a:lnTo>
                <a:lnTo>
                  <a:pt x="6089818" y="102082"/>
                </a:lnTo>
                <a:lnTo>
                  <a:pt x="7034051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465608" y="549338"/>
            <a:ext cx="2843530" cy="231140"/>
          </a:xfrm>
          <a:custGeom>
            <a:avLst/>
            <a:gdLst/>
            <a:ahLst/>
            <a:cxnLst/>
            <a:rect l="l" t="t" r="r" b="b"/>
            <a:pathLst>
              <a:path w="2843529" h="231140">
                <a:moveTo>
                  <a:pt x="944232" y="0"/>
                </a:moveTo>
                <a:lnTo>
                  <a:pt x="0" y="102082"/>
                </a:lnTo>
                <a:lnTo>
                  <a:pt x="2843072" y="230746"/>
                </a:lnTo>
                <a:lnTo>
                  <a:pt x="2664434" y="161467"/>
                </a:lnTo>
                <a:lnTo>
                  <a:pt x="944232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130042" y="198882"/>
            <a:ext cx="1562100" cy="581660"/>
          </a:xfrm>
          <a:custGeom>
            <a:avLst/>
            <a:gdLst/>
            <a:ahLst/>
            <a:cxnLst/>
            <a:rect l="l" t="t" r="r" b="b"/>
            <a:pathLst>
              <a:path w="1562100" h="581660">
                <a:moveTo>
                  <a:pt x="1561960" y="0"/>
                </a:moveTo>
                <a:lnTo>
                  <a:pt x="0" y="511924"/>
                </a:lnTo>
                <a:lnTo>
                  <a:pt x="178638" y="581202"/>
                </a:lnTo>
                <a:lnTo>
                  <a:pt x="1559179" y="58191"/>
                </a:lnTo>
                <a:lnTo>
                  <a:pt x="1561960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61448" y="1207871"/>
            <a:ext cx="9766935" cy="5798185"/>
          </a:xfrm>
          <a:custGeom>
            <a:avLst/>
            <a:gdLst/>
            <a:ahLst/>
            <a:cxnLst/>
            <a:rect l="l" t="t" r="r" b="b"/>
            <a:pathLst>
              <a:path w="9766935" h="5798184">
                <a:moveTo>
                  <a:pt x="0" y="0"/>
                </a:moveTo>
                <a:lnTo>
                  <a:pt x="9766458" y="0"/>
                </a:lnTo>
                <a:lnTo>
                  <a:pt x="9766458" y="5797995"/>
                </a:lnTo>
                <a:lnTo>
                  <a:pt x="0" y="5797995"/>
                </a:lnTo>
                <a:lnTo>
                  <a:pt x="0" y="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296522" y="1629397"/>
            <a:ext cx="5071313" cy="34295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54337" y="1629397"/>
            <a:ext cx="4829192" cy="342955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769622" y="5475475"/>
            <a:ext cx="9093200" cy="15081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400"/>
              </a:lnSpc>
            </a:pP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Фактический объем рынка составляет более </a:t>
            </a:r>
            <a:r>
              <a:rPr lang="ru-RU" sz="1400" b="1" dirty="0" smtClean="0">
                <a:solidFill>
                  <a:srgbClr val="FF0000"/>
                </a:solidFill>
                <a:latin typeface="Century Gothic"/>
                <a:cs typeface="Century Gothic"/>
              </a:rPr>
              <a:t>225 тысяч тонн 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овощей, потенциальная емкость рынка – более </a:t>
            </a:r>
            <a:r>
              <a:rPr lang="ru-RU" sz="1400" b="1" dirty="0" smtClean="0">
                <a:solidFill>
                  <a:srgbClr val="FF0000"/>
                </a:solidFill>
                <a:latin typeface="Century Gothic"/>
                <a:cs typeface="Century Gothic"/>
              </a:rPr>
              <a:t>350 тысяч тонн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. Производственная мощность действующих предприятий региона составляет 79 тысяч тонн в год, к 2020-2022 году производственная мощность предприятий составит 129 тысяч тонн в год. Таким образом, свободным остается более </a:t>
            </a:r>
            <a:r>
              <a:rPr lang="ru-RU" sz="1400" b="1" dirty="0" smtClean="0">
                <a:solidFill>
                  <a:srgbClr val="FF0000"/>
                </a:solidFill>
                <a:latin typeface="Century Gothic"/>
                <a:cs typeface="Century Gothic"/>
              </a:rPr>
              <a:t>63% емкости 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рынка. При выходе на рынок Тепличный комплекс в </a:t>
            </a:r>
            <a:r>
              <a:rPr lang="ru-RU" sz="14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г.Усть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-Катав с </a:t>
            </a:r>
            <a:r>
              <a:rPr lang="ru-RU" sz="14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досветкой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 «Горный» может занять долю не менее </a:t>
            </a:r>
            <a:r>
              <a:rPr lang="ru-RU" sz="1400" b="1" dirty="0" smtClean="0">
                <a:solidFill>
                  <a:srgbClr val="FF0000"/>
                </a:solidFill>
                <a:latin typeface="Century Gothic"/>
                <a:cs typeface="Century Gothic"/>
              </a:rPr>
              <a:t>12% 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рынка. Потенциал роста объема рынка предоставляет предприятию возможности для соответствующего наращивания производственной мощности.</a:t>
            </a:r>
            <a:endParaRPr sz="1400" dirty="0">
              <a:latin typeface="Century Gothic"/>
              <a:cs typeface="Century Gothic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8194192" y="1877606"/>
            <a:ext cx="45085" cy="5080"/>
          </a:xfrm>
          <a:custGeom>
            <a:avLst/>
            <a:gdLst/>
            <a:ahLst/>
            <a:cxnLst/>
            <a:rect l="l" t="t" r="r" b="b"/>
            <a:pathLst>
              <a:path w="45084" h="5080">
                <a:moveTo>
                  <a:pt x="44780" y="0"/>
                </a:moveTo>
                <a:lnTo>
                  <a:pt x="0" y="0"/>
                </a:lnTo>
                <a:lnTo>
                  <a:pt x="5918" y="3086"/>
                </a:lnTo>
                <a:lnTo>
                  <a:pt x="13373" y="4622"/>
                </a:lnTo>
                <a:lnTo>
                  <a:pt x="31394" y="4622"/>
                </a:lnTo>
                <a:lnTo>
                  <a:pt x="38862" y="3086"/>
                </a:lnTo>
                <a:lnTo>
                  <a:pt x="44780" y="0"/>
                </a:lnTo>
                <a:close/>
              </a:path>
            </a:pathLst>
          </a:custGeom>
          <a:solidFill>
            <a:srgbClr val="72727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8112683" y="1877606"/>
            <a:ext cx="21590" cy="5080"/>
          </a:xfrm>
          <a:custGeom>
            <a:avLst/>
            <a:gdLst/>
            <a:ahLst/>
            <a:cxnLst/>
            <a:rect l="l" t="t" r="r" b="b"/>
            <a:pathLst>
              <a:path w="21590" h="5080">
                <a:moveTo>
                  <a:pt x="21399" y="0"/>
                </a:moveTo>
                <a:lnTo>
                  <a:pt x="0" y="0"/>
                </a:lnTo>
                <a:lnTo>
                  <a:pt x="933" y="1384"/>
                </a:lnTo>
                <a:lnTo>
                  <a:pt x="1757" y="2908"/>
                </a:lnTo>
                <a:lnTo>
                  <a:pt x="2451" y="4622"/>
                </a:lnTo>
                <a:lnTo>
                  <a:pt x="19354" y="4622"/>
                </a:lnTo>
                <a:lnTo>
                  <a:pt x="19982" y="2895"/>
                </a:lnTo>
                <a:lnTo>
                  <a:pt x="20669" y="1371"/>
                </a:lnTo>
                <a:lnTo>
                  <a:pt x="21399" y="0"/>
                </a:lnTo>
                <a:close/>
              </a:path>
            </a:pathLst>
          </a:custGeom>
          <a:solidFill>
            <a:srgbClr val="4747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2205"/>
              </a:lnSpc>
            </a:pPr>
            <a:fld id="{81D60167-4931-47E6-BA6A-407CBD079E47}" type="slidenum">
              <a:rPr dirty="0"/>
              <a:t>5</a:t>
            </a:fld>
            <a:endParaRPr dirty="0"/>
          </a:p>
        </p:txBody>
      </p:sp>
      <p:graphicFrame>
        <p:nvGraphicFramePr>
          <p:cNvPr id="45" name="Диаграмма 4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7892220"/>
              </p:ext>
            </p:extLst>
          </p:nvPr>
        </p:nvGraphicFramePr>
        <p:xfrm>
          <a:off x="448354" y="1726781"/>
          <a:ext cx="4572000" cy="3190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6" name="Диаграмма 4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4044247"/>
              </p:ext>
            </p:extLst>
          </p:nvPr>
        </p:nvGraphicFramePr>
        <p:xfrm>
          <a:off x="5408733" y="1726780"/>
          <a:ext cx="4819650" cy="3190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object 4"/>
          <p:cNvSpPr txBox="1"/>
          <p:nvPr/>
        </p:nvSpPr>
        <p:spPr>
          <a:xfrm>
            <a:off x="459677" y="225729"/>
            <a:ext cx="855382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Тепличный 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комплекс в </a:t>
            </a:r>
            <a:r>
              <a:rPr lang="ru-RU" sz="14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г.Усть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-Катав с </a:t>
            </a:r>
            <a:r>
              <a:rPr lang="ru-RU" sz="1400" dirty="0" err="1">
                <a:solidFill>
                  <a:srgbClr val="2B2A29"/>
                </a:solidFill>
                <a:latin typeface="Century Gothic"/>
                <a:cs typeface="Century Gothic"/>
              </a:rPr>
              <a:t>досветкой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 - «Горный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»  </a:t>
            </a:r>
            <a:r>
              <a:rPr lang="en-US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|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  Описание рынка сбыта</a:t>
            </a:r>
            <a:endParaRPr sz="1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0" y="542493"/>
            <a:ext cx="485775" cy="215900"/>
          </a:xfrm>
          <a:custGeom>
            <a:avLst/>
            <a:gdLst/>
            <a:ahLst/>
            <a:cxnLst/>
            <a:rect l="l" t="t" r="r" b="b"/>
            <a:pathLst>
              <a:path w="485775" h="215900">
                <a:moveTo>
                  <a:pt x="33" y="0"/>
                </a:moveTo>
                <a:lnTo>
                  <a:pt x="0" y="175602"/>
                </a:lnTo>
                <a:lnTo>
                  <a:pt x="485754" y="215811"/>
                </a:lnTo>
                <a:lnTo>
                  <a:pt x="375789" y="124675"/>
                </a:lnTo>
                <a:lnTo>
                  <a:pt x="33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5789" y="549338"/>
            <a:ext cx="7034530" cy="209550"/>
          </a:xfrm>
          <a:custGeom>
            <a:avLst/>
            <a:gdLst/>
            <a:ahLst/>
            <a:cxnLst/>
            <a:rect l="l" t="t" r="r" b="b"/>
            <a:pathLst>
              <a:path w="7034530" h="209550">
                <a:moveTo>
                  <a:pt x="7034051" y="0"/>
                </a:moveTo>
                <a:lnTo>
                  <a:pt x="0" y="117830"/>
                </a:lnTo>
                <a:lnTo>
                  <a:pt x="109965" y="208965"/>
                </a:lnTo>
                <a:lnTo>
                  <a:pt x="6089818" y="102082"/>
                </a:lnTo>
                <a:lnTo>
                  <a:pt x="7034051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465608" y="549338"/>
            <a:ext cx="2843530" cy="231140"/>
          </a:xfrm>
          <a:custGeom>
            <a:avLst/>
            <a:gdLst/>
            <a:ahLst/>
            <a:cxnLst/>
            <a:rect l="l" t="t" r="r" b="b"/>
            <a:pathLst>
              <a:path w="2843529" h="231140">
                <a:moveTo>
                  <a:pt x="944232" y="0"/>
                </a:moveTo>
                <a:lnTo>
                  <a:pt x="0" y="102082"/>
                </a:lnTo>
                <a:lnTo>
                  <a:pt x="2843072" y="230746"/>
                </a:lnTo>
                <a:lnTo>
                  <a:pt x="2664434" y="161467"/>
                </a:lnTo>
                <a:lnTo>
                  <a:pt x="944232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130042" y="198882"/>
            <a:ext cx="1562100" cy="581660"/>
          </a:xfrm>
          <a:custGeom>
            <a:avLst/>
            <a:gdLst/>
            <a:ahLst/>
            <a:cxnLst/>
            <a:rect l="l" t="t" r="r" b="b"/>
            <a:pathLst>
              <a:path w="1562100" h="581660">
                <a:moveTo>
                  <a:pt x="1561960" y="0"/>
                </a:moveTo>
                <a:lnTo>
                  <a:pt x="0" y="511924"/>
                </a:lnTo>
                <a:lnTo>
                  <a:pt x="178638" y="581202"/>
                </a:lnTo>
                <a:lnTo>
                  <a:pt x="1559179" y="58191"/>
                </a:lnTo>
                <a:lnTo>
                  <a:pt x="1561960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61448" y="1207871"/>
            <a:ext cx="9766935" cy="5798185"/>
          </a:xfrm>
          <a:custGeom>
            <a:avLst/>
            <a:gdLst/>
            <a:ahLst/>
            <a:cxnLst/>
            <a:rect l="l" t="t" r="r" b="b"/>
            <a:pathLst>
              <a:path w="9766935" h="5798184">
                <a:moveTo>
                  <a:pt x="0" y="0"/>
                </a:moveTo>
                <a:lnTo>
                  <a:pt x="9766458" y="0"/>
                </a:lnTo>
                <a:lnTo>
                  <a:pt x="9766458" y="5797995"/>
                </a:lnTo>
                <a:lnTo>
                  <a:pt x="0" y="5797995"/>
                </a:lnTo>
                <a:lnTo>
                  <a:pt x="0" y="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318505" y="2084095"/>
            <a:ext cx="4486059" cy="34118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368188" y="2133777"/>
            <a:ext cx="4386681" cy="33124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356398" y="943178"/>
            <a:ext cx="8168944" cy="10877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337720" y="916839"/>
            <a:ext cx="8081645" cy="1000125"/>
          </a:xfrm>
          <a:prstGeom prst="rect">
            <a:avLst/>
          </a:prstGeom>
          <a:solidFill>
            <a:srgbClr val="79A537"/>
          </a:solidFill>
          <a:ln w="56138">
            <a:solidFill>
              <a:srgbClr val="FEFEFE"/>
            </a:solidFill>
          </a:ln>
        </p:spPr>
        <p:txBody>
          <a:bodyPr vert="horz" wrap="square" lIns="0" tIns="116840" rIns="0" bIns="0" rtlCol="0">
            <a:spAutoFit/>
          </a:bodyPr>
          <a:lstStyle/>
          <a:p>
            <a:pPr marL="196215" marR="172085" indent="240029">
              <a:lnSpc>
                <a:spcPct val="101000"/>
              </a:lnSpc>
              <a:spcBef>
                <a:spcPts val="920"/>
              </a:spcBef>
            </a:pPr>
            <a:r>
              <a:rPr sz="2200" b="1" spc="-5" dirty="0">
                <a:solidFill>
                  <a:srgbClr val="FEFEFE"/>
                </a:solidFill>
                <a:latin typeface="Century Gothic"/>
                <a:cs typeface="Century Gothic"/>
              </a:rPr>
              <a:t>Современные технологии позволяют выращивать  экологически чистые овощные и зеленные</a:t>
            </a:r>
            <a:r>
              <a:rPr sz="2200" b="1" spc="80" dirty="0">
                <a:solidFill>
                  <a:srgbClr val="FEFEFE"/>
                </a:solidFill>
                <a:latin typeface="Century Gothic"/>
                <a:cs typeface="Century Gothic"/>
              </a:rPr>
              <a:t> </a:t>
            </a:r>
            <a:r>
              <a:rPr sz="2200" b="1" dirty="0">
                <a:solidFill>
                  <a:srgbClr val="FEFEFE"/>
                </a:solidFill>
                <a:latin typeface="Century Gothic"/>
                <a:cs typeface="Century Gothic"/>
              </a:rPr>
              <a:t>культуры.</a:t>
            </a:r>
            <a:endParaRPr sz="2200">
              <a:latin typeface="Century Gothic"/>
              <a:cs typeface="Century Gothic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56689" y="5615368"/>
            <a:ext cx="4411980" cy="925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>
              <a:lnSpc>
                <a:spcPts val="1435"/>
              </a:lnSpc>
            </a:pPr>
            <a:r>
              <a:rPr sz="1200" b="1" dirty="0">
                <a:solidFill>
                  <a:srgbClr val="2B2A29"/>
                </a:solidFill>
                <a:latin typeface="Century Gothic"/>
                <a:cs typeface="Century Gothic"/>
              </a:rPr>
              <a:t>Субстратная</a:t>
            </a:r>
            <a:r>
              <a:rPr sz="1200" b="1" spc="-105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200" b="1" dirty="0">
                <a:solidFill>
                  <a:srgbClr val="2B2A29"/>
                </a:solidFill>
                <a:latin typeface="Century Gothic"/>
                <a:cs typeface="Century Gothic"/>
              </a:rPr>
              <a:t>гидропоника.</a:t>
            </a:r>
            <a:endParaRPr sz="1200">
              <a:latin typeface="Century Gothic"/>
              <a:cs typeface="Century Gothic"/>
            </a:endParaRPr>
          </a:p>
          <a:p>
            <a:pPr marL="12700" marR="5080" algn="just">
              <a:lnSpc>
                <a:spcPts val="1430"/>
              </a:lnSpc>
              <a:spcBef>
                <a:spcPts val="50"/>
              </a:spcBef>
            </a:pP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Технология выращивания растений без почвы, </a:t>
            </a:r>
            <a:r>
              <a:rPr sz="1200" spc="-5" dirty="0">
                <a:solidFill>
                  <a:srgbClr val="2B2A29"/>
                </a:solidFill>
                <a:latin typeface="Century Gothic"/>
                <a:cs typeface="Century Gothic"/>
              </a:rPr>
              <a:t>на </a:t>
            </a: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мало-  объемных средах - экологически чистых субстратах.</a:t>
            </a:r>
            <a:r>
              <a:rPr sz="1200" spc="-26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Это  самостоятельные блоки, размещенные </a:t>
            </a:r>
            <a:r>
              <a:rPr sz="1200" spc="-5" dirty="0">
                <a:solidFill>
                  <a:srgbClr val="2B2A29"/>
                </a:solidFill>
                <a:latin typeface="Century Gothic"/>
                <a:cs typeface="Century Gothic"/>
              </a:rPr>
              <a:t>на </a:t>
            </a: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подвесных  металлических</a:t>
            </a:r>
            <a:r>
              <a:rPr sz="1200" spc="-235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лотках.</a:t>
            </a:r>
            <a:endParaRPr sz="1200">
              <a:latin typeface="Century Gothic"/>
              <a:cs typeface="Century Goth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351150" y="5615368"/>
            <a:ext cx="4430395" cy="1289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>
              <a:lnSpc>
                <a:spcPts val="1435"/>
              </a:lnSpc>
            </a:pPr>
            <a:r>
              <a:rPr sz="1200" b="1" spc="-5" dirty="0">
                <a:solidFill>
                  <a:srgbClr val="2B2A29"/>
                </a:solidFill>
                <a:latin typeface="Century Gothic"/>
                <a:cs typeface="Century Gothic"/>
              </a:rPr>
              <a:t>Система</a:t>
            </a:r>
            <a:r>
              <a:rPr sz="1200" b="1" spc="-17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200" b="1" dirty="0">
                <a:solidFill>
                  <a:srgbClr val="2B2A29"/>
                </a:solidFill>
                <a:latin typeface="Century Gothic"/>
                <a:cs typeface="Century Gothic"/>
              </a:rPr>
              <a:t>капельного</a:t>
            </a:r>
            <a:r>
              <a:rPr sz="1200" b="1" spc="-17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200" b="1" dirty="0">
                <a:solidFill>
                  <a:srgbClr val="2B2A29"/>
                </a:solidFill>
                <a:latin typeface="Century Gothic"/>
                <a:cs typeface="Century Gothic"/>
              </a:rPr>
              <a:t>орошения</a:t>
            </a:r>
            <a:endParaRPr sz="1200">
              <a:latin typeface="Century Gothic"/>
              <a:cs typeface="Century Gothic"/>
            </a:endParaRPr>
          </a:p>
          <a:p>
            <a:pPr marL="12700" marR="5080" algn="just">
              <a:lnSpc>
                <a:spcPts val="1430"/>
              </a:lnSpc>
              <a:spcBef>
                <a:spcPts val="50"/>
              </a:spcBef>
            </a:pP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применяется для смачивания субстратов питательным  раствором. Это нормированная подача питательного  раствора</a:t>
            </a:r>
            <a:r>
              <a:rPr sz="1200" spc="-14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по</a:t>
            </a:r>
            <a:r>
              <a:rPr sz="1200" spc="-14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капельным</a:t>
            </a:r>
            <a:r>
              <a:rPr sz="1200" spc="-14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трубкам</a:t>
            </a:r>
            <a:r>
              <a:rPr sz="1200" spc="-14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непосредственно</a:t>
            </a:r>
            <a:r>
              <a:rPr sz="1200" spc="-145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в</a:t>
            </a:r>
            <a:r>
              <a:rPr sz="1200" spc="-145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зону  питания каждого растения. Так, растение получает  </a:t>
            </a:r>
            <a:r>
              <a:rPr sz="1200" spc="15" dirty="0">
                <a:solidFill>
                  <a:srgbClr val="2B2A29"/>
                </a:solidFill>
                <a:latin typeface="Century Gothic"/>
                <a:cs typeface="Century Gothic"/>
              </a:rPr>
              <a:t>сбалансированный рацион питательных веществ </a:t>
            </a: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в  нужном</a:t>
            </a:r>
            <a:r>
              <a:rPr sz="1200" spc="-16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количестве</a:t>
            </a:r>
            <a:r>
              <a:rPr sz="1200" spc="-16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200" spc="-5" dirty="0">
                <a:solidFill>
                  <a:srgbClr val="2B2A29"/>
                </a:solidFill>
                <a:latin typeface="Century Gothic"/>
                <a:cs typeface="Century Gothic"/>
              </a:rPr>
              <a:t>и</a:t>
            </a:r>
            <a:r>
              <a:rPr sz="1200" spc="-16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точных</a:t>
            </a:r>
            <a:r>
              <a:rPr sz="1200" spc="-16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пропорциях.</a:t>
            </a:r>
            <a:endParaRPr sz="1200">
              <a:latin typeface="Century Gothic"/>
              <a:cs typeface="Century Gothic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806853" y="2094979"/>
            <a:ext cx="4512312" cy="340347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56418" y="2144547"/>
            <a:ext cx="4413186" cy="330434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2205"/>
              </a:lnSpc>
            </a:pPr>
            <a:fld id="{81D60167-4931-47E6-BA6A-407CBD079E47}" type="slidenum">
              <a:rPr dirty="0"/>
              <a:t>6</a:t>
            </a:fld>
            <a:endParaRPr dirty="0"/>
          </a:p>
        </p:txBody>
      </p:sp>
      <p:sp>
        <p:nvSpPr>
          <p:cNvPr id="18" name="object 4"/>
          <p:cNvSpPr txBox="1"/>
          <p:nvPr/>
        </p:nvSpPr>
        <p:spPr>
          <a:xfrm>
            <a:off x="459677" y="225729"/>
            <a:ext cx="855382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Тепличный 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комплекс в </a:t>
            </a:r>
            <a:r>
              <a:rPr lang="ru-RU" sz="14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г.Усть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-Катав с </a:t>
            </a:r>
            <a:r>
              <a:rPr lang="ru-RU" sz="1400" dirty="0" err="1">
                <a:solidFill>
                  <a:srgbClr val="2B2A29"/>
                </a:solidFill>
                <a:latin typeface="Century Gothic"/>
                <a:cs typeface="Century Gothic"/>
              </a:rPr>
              <a:t>досветкой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 - «Горный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»  </a:t>
            </a:r>
            <a:r>
              <a:rPr lang="en-US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|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  Описание технологий</a:t>
            </a:r>
            <a:endParaRPr sz="1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0" y="542493"/>
            <a:ext cx="485775" cy="215900"/>
          </a:xfrm>
          <a:custGeom>
            <a:avLst/>
            <a:gdLst/>
            <a:ahLst/>
            <a:cxnLst/>
            <a:rect l="l" t="t" r="r" b="b"/>
            <a:pathLst>
              <a:path w="485775" h="215900">
                <a:moveTo>
                  <a:pt x="33" y="0"/>
                </a:moveTo>
                <a:lnTo>
                  <a:pt x="0" y="175602"/>
                </a:lnTo>
                <a:lnTo>
                  <a:pt x="485754" y="215811"/>
                </a:lnTo>
                <a:lnTo>
                  <a:pt x="375789" y="124675"/>
                </a:lnTo>
                <a:lnTo>
                  <a:pt x="33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5789" y="549338"/>
            <a:ext cx="7034530" cy="209550"/>
          </a:xfrm>
          <a:custGeom>
            <a:avLst/>
            <a:gdLst/>
            <a:ahLst/>
            <a:cxnLst/>
            <a:rect l="l" t="t" r="r" b="b"/>
            <a:pathLst>
              <a:path w="7034530" h="209550">
                <a:moveTo>
                  <a:pt x="7034051" y="0"/>
                </a:moveTo>
                <a:lnTo>
                  <a:pt x="0" y="117830"/>
                </a:lnTo>
                <a:lnTo>
                  <a:pt x="109965" y="208965"/>
                </a:lnTo>
                <a:lnTo>
                  <a:pt x="6089818" y="102082"/>
                </a:lnTo>
                <a:lnTo>
                  <a:pt x="7034051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465608" y="549338"/>
            <a:ext cx="2843530" cy="231140"/>
          </a:xfrm>
          <a:custGeom>
            <a:avLst/>
            <a:gdLst/>
            <a:ahLst/>
            <a:cxnLst/>
            <a:rect l="l" t="t" r="r" b="b"/>
            <a:pathLst>
              <a:path w="2843529" h="231140">
                <a:moveTo>
                  <a:pt x="944232" y="0"/>
                </a:moveTo>
                <a:lnTo>
                  <a:pt x="0" y="102082"/>
                </a:lnTo>
                <a:lnTo>
                  <a:pt x="2843072" y="230746"/>
                </a:lnTo>
                <a:lnTo>
                  <a:pt x="2664434" y="161467"/>
                </a:lnTo>
                <a:lnTo>
                  <a:pt x="944232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130042" y="198882"/>
            <a:ext cx="1562100" cy="581660"/>
          </a:xfrm>
          <a:custGeom>
            <a:avLst/>
            <a:gdLst/>
            <a:ahLst/>
            <a:cxnLst/>
            <a:rect l="l" t="t" r="r" b="b"/>
            <a:pathLst>
              <a:path w="1562100" h="581660">
                <a:moveTo>
                  <a:pt x="1561960" y="0"/>
                </a:moveTo>
                <a:lnTo>
                  <a:pt x="0" y="511924"/>
                </a:lnTo>
                <a:lnTo>
                  <a:pt x="178638" y="581202"/>
                </a:lnTo>
                <a:lnTo>
                  <a:pt x="1559179" y="58191"/>
                </a:lnTo>
                <a:lnTo>
                  <a:pt x="1561960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61448" y="1207871"/>
            <a:ext cx="9766935" cy="5798185"/>
          </a:xfrm>
          <a:custGeom>
            <a:avLst/>
            <a:gdLst/>
            <a:ahLst/>
            <a:cxnLst/>
            <a:rect l="l" t="t" r="r" b="b"/>
            <a:pathLst>
              <a:path w="9766935" h="5798184">
                <a:moveTo>
                  <a:pt x="0" y="0"/>
                </a:moveTo>
                <a:lnTo>
                  <a:pt x="9766458" y="0"/>
                </a:lnTo>
                <a:lnTo>
                  <a:pt x="9766458" y="5797995"/>
                </a:lnTo>
                <a:lnTo>
                  <a:pt x="0" y="5797995"/>
                </a:lnTo>
                <a:lnTo>
                  <a:pt x="0" y="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468385" y="5473433"/>
            <a:ext cx="4646295" cy="555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ts val="1430"/>
              </a:lnSpc>
            </a:pPr>
            <a:r>
              <a:rPr sz="1200" b="1" dirty="0">
                <a:solidFill>
                  <a:srgbClr val="2B2A29"/>
                </a:solidFill>
                <a:latin typeface="Century Gothic"/>
                <a:cs typeface="Century Gothic"/>
              </a:rPr>
              <a:t>Субстрат </a:t>
            </a: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- это твердый заменитель почвы. Такой грунт не  нужно вскапывать, рыхлить, пропалывать. </a:t>
            </a:r>
            <a:r>
              <a:rPr sz="1200" spc="-5" dirty="0">
                <a:solidFill>
                  <a:srgbClr val="2B2A29"/>
                </a:solidFill>
                <a:latin typeface="Century Gothic"/>
                <a:cs typeface="Century Gothic"/>
              </a:rPr>
              <a:t>Он </a:t>
            </a: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стерилен,  защищен</a:t>
            </a:r>
            <a:r>
              <a:rPr sz="1200" spc="-16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от</a:t>
            </a:r>
            <a:r>
              <a:rPr sz="1200" spc="-16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заражений</a:t>
            </a:r>
            <a:r>
              <a:rPr sz="1200" spc="-16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200" spc="-5" dirty="0">
                <a:solidFill>
                  <a:srgbClr val="2B2A29"/>
                </a:solidFill>
                <a:latin typeface="Century Gothic"/>
                <a:cs typeface="Century Gothic"/>
              </a:rPr>
              <a:t>и</a:t>
            </a:r>
            <a:r>
              <a:rPr sz="1200" spc="-16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вредителей.</a:t>
            </a:r>
            <a:endParaRPr sz="1200">
              <a:latin typeface="Century Gothic"/>
              <a:cs typeface="Century Gothic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411076" y="1644027"/>
            <a:ext cx="4474552" cy="37365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465495" y="1698447"/>
            <a:ext cx="4365713" cy="36277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91495" y="1667383"/>
            <a:ext cx="4513726" cy="372196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45698" y="1721586"/>
            <a:ext cx="4405320" cy="361355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847540" y="5449691"/>
            <a:ext cx="4403090" cy="955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2600"/>
              </a:lnSpc>
            </a:pPr>
            <a:r>
              <a:rPr sz="1200" b="1" spc="-5" dirty="0">
                <a:solidFill>
                  <a:srgbClr val="2B2A29"/>
                </a:solidFill>
                <a:latin typeface="Century Gothic"/>
                <a:cs typeface="Century Gothic"/>
              </a:rPr>
              <a:t>Система досвечивания </a:t>
            </a:r>
            <a:r>
              <a:rPr sz="1200" b="1" dirty="0">
                <a:solidFill>
                  <a:srgbClr val="2B2A29"/>
                </a:solidFill>
                <a:latin typeface="Century Gothic"/>
                <a:cs typeface="Century Gothic"/>
              </a:rPr>
              <a:t>позволяет, </a:t>
            </a: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в соответствии с  временем года </a:t>
            </a:r>
            <a:r>
              <a:rPr sz="1200" spc="-5" dirty="0">
                <a:solidFill>
                  <a:srgbClr val="2B2A29"/>
                </a:solidFill>
                <a:latin typeface="Century Gothic"/>
                <a:cs typeface="Century Gothic"/>
              </a:rPr>
              <a:t>и </a:t>
            </a: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продолжительностью светового дня,  </a:t>
            </a:r>
            <a:r>
              <a:rPr sz="1200" spc="30" dirty="0">
                <a:solidFill>
                  <a:srgbClr val="2B2A29"/>
                </a:solidFill>
                <a:latin typeface="Century Gothic"/>
                <a:cs typeface="Century Gothic"/>
              </a:rPr>
              <a:t>поддерживать требуемый уровень искусственного </a:t>
            </a:r>
            <a:r>
              <a:rPr sz="1200" spc="390" dirty="0">
                <a:solidFill>
                  <a:srgbClr val="2B2A29"/>
                </a:solidFill>
                <a:latin typeface="Century Gothic"/>
                <a:cs typeface="Century Gothic"/>
              </a:rPr>
              <a:t> </a:t>
            </a:r>
            <a:r>
              <a:rPr sz="1200" dirty="0">
                <a:solidFill>
                  <a:srgbClr val="2B2A29"/>
                </a:solidFill>
                <a:latin typeface="Century Gothic"/>
                <a:cs typeface="Century Gothic"/>
              </a:rPr>
              <a:t>освещения в теплице (актуально в осеннее-зимний  период).</a:t>
            </a:r>
            <a:endParaRPr sz="1200">
              <a:latin typeface="Century Gothic"/>
              <a:cs typeface="Century Gothic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0035057" y="7121156"/>
            <a:ext cx="329565" cy="299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05"/>
              </a:lnSpc>
            </a:pPr>
            <a:r>
              <a:rPr sz="2150" dirty="0">
                <a:solidFill>
                  <a:srgbClr val="B2B3B3"/>
                </a:solidFill>
                <a:latin typeface="Century Gothic"/>
                <a:cs typeface="Century Gothic"/>
              </a:rPr>
              <a:t>10</a:t>
            </a:r>
            <a:endParaRPr sz="2150">
              <a:latin typeface="Century Gothic"/>
              <a:cs typeface="Century Gothic"/>
            </a:endParaRPr>
          </a:p>
        </p:txBody>
      </p:sp>
      <p:sp>
        <p:nvSpPr>
          <p:cNvPr id="16" name="object 4"/>
          <p:cNvSpPr txBox="1"/>
          <p:nvPr/>
        </p:nvSpPr>
        <p:spPr>
          <a:xfrm>
            <a:off x="459677" y="225729"/>
            <a:ext cx="8553826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Тепличный 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комплекс в </a:t>
            </a:r>
            <a:r>
              <a:rPr lang="ru-RU" sz="14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г.Усть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-Катав с </a:t>
            </a:r>
            <a:r>
              <a:rPr lang="ru-RU" sz="1400" dirty="0" err="1">
                <a:solidFill>
                  <a:srgbClr val="2B2A29"/>
                </a:solidFill>
                <a:latin typeface="Century Gothic"/>
                <a:cs typeface="Century Gothic"/>
              </a:rPr>
              <a:t>досветкой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 - «Горный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»  </a:t>
            </a:r>
            <a:r>
              <a:rPr lang="en-US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|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  Описание технологий</a:t>
            </a:r>
            <a:endParaRPr sz="1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97476" y="1207871"/>
            <a:ext cx="9766935" cy="2722385"/>
          </a:xfrm>
          <a:custGeom>
            <a:avLst/>
            <a:gdLst/>
            <a:ahLst/>
            <a:cxnLst/>
            <a:rect l="l" t="t" r="r" b="b"/>
            <a:pathLst>
              <a:path w="9766935" h="3243579">
                <a:moveTo>
                  <a:pt x="0" y="3243516"/>
                </a:moveTo>
                <a:lnTo>
                  <a:pt x="9766460" y="3243516"/>
                </a:lnTo>
                <a:lnTo>
                  <a:pt x="9766460" y="0"/>
                </a:lnTo>
                <a:lnTo>
                  <a:pt x="0" y="0"/>
                </a:lnTo>
                <a:lnTo>
                  <a:pt x="0" y="3243516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7476" y="5119763"/>
            <a:ext cx="9766935" cy="161290"/>
          </a:xfrm>
          <a:custGeom>
            <a:avLst/>
            <a:gdLst/>
            <a:ahLst/>
            <a:cxnLst/>
            <a:rect l="l" t="t" r="r" b="b"/>
            <a:pathLst>
              <a:path w="9766935" h="161289">
                <a:moveTo>
                  <a:pt x="0" y="161061"/>
                </a:moveTo>
                <a:lnTo>
                  <a:pt x="9766460" y="161061"/>
                </a:lnTo>
                <a:lnTo>
                  <a:pt x="9766460" y="0"/>
                </a:lnTo>
                <a:lnTo>
                  <a:pt x="0" y="0"/>
                </a:lnTo>
                <a:lnTo>
                  <a:pt x="0" y="161061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97476" y="5949200"/>
            <a:ext cx="9766935" cy="143510"/>
          </a:xfrm>
          <a:custGeom>
            <a:avLst/>
            <a:gdLst/>
            <a:ahLst/>
            <a:cxnLst/>
            <a:rect l="l" t="t" r="r" b="b"/>
            <a:pathLst>
              <a:path w="9766935" h="143510">
                <a:moveTo>
                  <a:pt x="0" y="143179"/>
                </a:moveTo>
                <a:lnTo>
                  <a:pt x="9766460" y="143179"/>
                </a:lnTo>
                <a:lnTo>
                  <a:pt x="9766460" y="0"/>
                </a:lnTo>
                <a:lnTo>
                  <a:pt x="0" y="0"/>
                </a:lnTo>
                <a:lnTo>
                  <a:pt x="0" y="143179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7476" y="6760758"/>
            <a:ext cx="9766935" cy="245110"/>
          </a:xfrm>
          <a:custGeom>
            <a:avLst/>
            <a:gdLst/>
            <a:ahLst/>
            <a:cxnLst/>
            <a:rect l="l" t="t" r="r" b="b"/>
            <a:pathLst>
              <a:path w="9766935" h="245109">
                <a:moveTo>
                  <a:pt x="0" y="245108"/>
                </a:moveTo>
                <a:lnTo>
                  <a:pt x="9766460" y="245108"/>
                </a:lnTo>
                <a:lnTo>
                  <a:pt x="9766460" y="0"/>
                </a:lnTo>
                <a:lnTo>
                  <a:pt x="0" y="0"/>
                </a:lnTo>
                <a:lnTo>
                  <a:pt x="0" y="245108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61444" y="7263235"/>
            <a:ext cx="421640" cy="57785"/>
          </a:xfrm>
          <a:custGeom>
            <a:avLst/>
            <a:gdLst/>
            <a:ahLst/>
            <a:cxnLst/>
            <a:rect l="l" t="t" r="r" b="b"/>
            <a:pathLst>
              <a:path w="421640" h="57784">
                <a:moveTo>
                  <a:pt x="29" y="0"/>
                </a:moveTo>
                <a:lnTo>
                  <a:pt x="0" y="46692"/>
                </a:lnTo>
                <a:lnTo>
                  <a:pt x="421610" y="57383"/>
                </a:lnTo>
                <a:lnTo>
                  <a:pt x="326167" y="33149"/>
                </a:lnTo>
                <a:lnTo>
                  <a:pt x="29" y="0"/>
                </a:lnTo>
                <a:close/>
              </a:path>
            </a:pathLst>
          </a:custGeom>
          <a:solidFill>
            <a:srgbClr val="B2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87612" y="7292837"/>
            <a:ext cx="6105525" cy="0"/>
          </a:xfrm>
          <a:custGeom>
            <a:avLst/>
            <a:gdLst/>
            <a:ahLst/>
            <a:cxnLst/>
            <a:rect l="l" t="t" r="r" b="b"/>
            <a:pathLst>
              <a:path w="6105525">
                <a:moveTo>
                  <a:pt x="0" y="0"/>
                </a:moveTo>
                <a:lnTo>
                  <a:pt x="6105173" y="0"/>
                </a:lnTo>
              </a:path>
            </a:pathLst>
          </a:custGeom>
          <a:ln w="55562">
            <a:solidFill>
              <a:srgbClr val="D9DAD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73241" y="7265056"/>
            <a:ext cx="2468245" cy="61594"/>
          </a:xfrm>
          <a:custGeom>
            <a:avLst/>
            <a:gdLst/>
            <a:ahLst/>
            <a:cxnLst/>
            <a:rect l="l" t="t" r="r" b="b"/>
            <a:pathLst>
              <a:path w="2468245" h="61595">
                <a:moveTo>
                  <a:pt x="819543" y="0"/>
                </a:moveTo>
                <a:lnTo>
                  <a:pt x="0" y="27141"/>
                </a:lnTo>
                <a:lnTo>
                  <a:pt x="2467635" y="61352"/>
                </a:lnTo>
                <a:lnTo>
                  <a:pt x="2312581" y="42933"/>
                </a:lnTo>
                <a:lnTo>
                  <a:pt x="819543" y="0"/>
                </a:lnTo>
                <a:close/>
              </a:path>
            </a:pathLst>
          </a:custGeom>
          <a:solidFill>
            <a:srgbClr val="B2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385823" y="7171871"/>
            <a:ext cx="1355725" cy="154940"/>
          </a:xfrm>
          <a:custGeom>
            <a:avLst/>
            <a:gdLst/>
            <a:ahLst/>
            <a:cxnLst/>
            <a:rect l="l" t="t" r="r" b="b"/>
            <a:pathLst>
              <a:path w="1355725" h="154940">
                <a:moveTo>
                  <a:pt x="1355686" y="0"/>
                </a:moveTo>
                <a:lnTo>
                  <a:pt x="0" y="136118"/>
                </a:lnTo>
                <a:lnTo>
                  <a:pt x="155054" y="154537"/>
                </a:lnTo>
                <a:lnTo>
                  <a:pt x="1353286" y="15472"/>
                </a:lnTo>
                <a:lnTo>
                  <a:pt x="1355686" y="0"/>
                </a:lnTo>
                <a:close/>
              </a:path>
            </a:pathLst>
          </a:custGeom>
          <a:solidFill>
            <a:srgbClr val="D9DA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0" y="542493"/>
            <a:ext cx="485775" cy="215900"/>
          </a:xfrm>
          <a:custGeom>
            <a:avLst/>
            <a:gdLst/>
            <a:ahLst/>
            <a:cxnLst/>
            <a:rect l="l" t="t" r="r" b="b"/>
            <a:pathLst>
              <a:path w="485775" h="215900">
                <a:moveTo>
                  <a:pt x="33" y="0"/>
                </a:moveTo>
                <a:lnTo>
                  <a:pt x="0" y="175602"/>
                </a:lnTo>
                <a:lnTo>
                  <a:pt x="485754" y="215811"/>
                </a:lnTo>
                <a:lnTo>
                  <a:pt x="375789" y="124675"/>
                </a:lnTo>
                <a:lnTo>
                  <a:pt x="33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75789" y="549338"/>
            <a:ext cx="7034530" cy="209550"/>
          </a:xfrm>
          <a:custGeom>
            <a:avLst/>
            <a:gdLst/>
            <a:ahLst/>
            <a:cxnLst/>
            <a:rect l="l" t="t" r="r" b="b"/>
            <a:pathLst>
              <a:path w="7034530" h="209550">
                <a:moveTo>
                  <a:pt x="7034051" y="0"/>
                </a:moveTo>
                <a:lnTo>
                  <a:pt x="0" y="117830"/>
                </a:lnTo>
                <a:lnTo>
                  <a:pt x="109965" y="208965"/>
                </a:lnTo>
                <a:lnTo>
                  <a:pt x="6089818" y="102082"/>
                </a:lnTo>
                <a:lnTo>
                  <a:pt x="7034051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465608" y="549338"/>
            <a:ext cx="2843530" cy="231140"/>
          </a:xfrm>
          <a:custGeom>
            <a:avLst/>
            <a:gdLst/>
            <a:ahLst/>
            <a:cxnLst/>
            <a:rect l="l" t="t" r="r" b="b"/>
            <a:pathLst>
              <a:path w="2843529" h="231140">
                <a:moveTo>
                  <a:pt x="944232" y="0"/>
                </a:moveTo>
                <a:lnTo>
                  <a:pt x="0" y="102082"/>
                </a:lnTo>
                <a:lnTo>
                  <a:pt x="2843072" y="230746"/>
                </a:lnTo>
                <a:lnTo>
                  <a:pt x="2664434" y="161467"/>
                </a:lnTo>
                <a:lnTo>
                  <a:pt x="944232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130042" y="198882"/>
            <a:ext cx="1562100" cy="581660"/>
          </a:xfrm>
          <a:custGeom>
            <a:avLst/>
            <a:gdLst/>
            <a:ahLst/>
            <a:cxnLst/>
            <a:rect l="l" t="t" r="r" b="b"/>
            <a:pathLst>
              <a:path w="1562100" h="581660">
                <a:moveTo>
                  <a:pt x="1561960" y="0"/>
                </a:moveTo>
                <a:lnTo>
                  <a:pt x="0" y="511924"/>
                </a:lnTo>
                <a:lnTo>
                  <a:pt x="178638" y="581202"/>
                </a:lnTo>
                <a:lnTo>
                  <a:pt x="1559179" y="58191"/>
                </a:lnTo>
                <a:lnTo>
                  <a:pt x="1561960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22300" y="923172"/>
            <a:ext cx="9535049" cy="4403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60930" y="916814"/>
            <a:ext cx="9439910" cy="418897"/>
          </a:xfrm>
          <a:prstGeom prst="rect">
            <a:avLst/>
          </a:prstGeom>
          <a:solidFill>
            <a:srgbClr val="79A537"/>
          </a:solidFill>
          <a:ln w="53305">
            <a:solidFill>
              <a:srgbClr val="FEFEFE"/>
            </a:solidFill>
          </a:ln>
        </p:spPr>
        <p:txBody>
          <a:bodyPr vert="horz" wrap="square" lIns="0" tIns="76200" rIns="0" bIns="0" rtlCol="0" anchor="ctr">
            <a:spAutoFit/>
          </a:bodyPr>
          <a:lstStyle/>
          <a:p>
            <a:pPr marL="2172335" marR="255270" indent="-1920239">
              <a:lnSpc>
                <a:spcPct val="101000"/>
              </a:lnSpc>
              <a:spcBef>
                <a:spcPts val="600"/>
              </a:spcBef>
            </a:pPr>
            <a:r>
              <a:rPr lang="ru-RU" sz="2200" b="1" spc="-5" dirty="0" smtClean="0">
                <a:solidFill>
                  <a:srgbClr val="FEFEFE"/>
                </a:solidFill>
                <a:latin typeface="Century Gothic"/>
                <a:cs typeface="Century Gothic"/>
              </a:rPr>
              <a:t>Финансовая эффективность инвестиционного проекта</a:t>
            </a:r>
            <a:endParaRPr sz="2200" dirty="0">
              <a:latin typeface="Century Gothic"/>
              <a:cs typeface="Century Gothic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2089886" y="1420613"/>
            <a:ext cx="6543421" cy="2118488"/>
            <a:chOff x="1711325" y="1680986"/>
            <a:chExt cx="7369315" cy="2385878"/>
          </a:xfrm>
        </p:grpSpPr>
        <p:sp>
          <p:nvSpPr>
            <p:cNvPr id="21" name="object 21"/>
            <p:cNvSpPr/>
            <p:nvPr/>
          </p:nvSpPr>
          <p:spPr>
            <a:xfrm>
              <a:off x="5440184" y="3057613"/>
              <a:ext cx="214629" cy="214629"/>
            </a:xfrm>
            <a:custGeom>
              <a:avLst/>
              <a:gdLst/>
              <a:ahLst/>
              <a:cxnLst/>
              <a:rect l="l" t="t" r="r" b="b"/>
              <a:pathLst>
                <a:path w="214629" h="214629">
                  <a:moveTo>
                    <a:pt x="0" y="0"/>
                  </a:moveTo>
                  <a:lnTo>
                    <a:pt x="214502" y="0"/>
                  </a:lnTo>
                  <a:lnTo>
                    <a:pt x="214502" y="214502"/>
                  </a:lnTo>
                  <a:lnTo>
                    <a:pt x="0" y="2145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440416" y="3553271"/>
              <a:ext cx="214629" cy="214629"/>
            </a:xfrm>
            <a:custGeom>
              <a:avLst/>
              <a:gdLst/>
              <a:ahLst/>
              <a:cxnLst/>
              <a:rect l="l" t="t" r="r" b="b"/>
              <a:pathLst>
                <a:path w="214629" h="214629">
                  <a:moveTo>
                    <a:pt x="0" y="0"/>
                  </a:moveTo>
                  <a:lnTo>
                    <a:pt x="214502" y="0"/>
                  </a:lnTo>
                  <a:lnTo>
                    <a:pt x="214502" y="214502"/>
                  </a:lnTo>
                  <a:lnTo>
                    <a:pt x="0" y="2145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1E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 txBox="1"/>
            <p:nvPr/>
          </p:nvSpPr>
          <p:spPr>
            <a:xfrm>
              <a:off x="5810503" y="3048673"/>
              <a:ext cx="3270137" cy="39861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lang="ru-RU" sz="1150" spc="5" dirty="0" smtClean="0">
                  <a:solidFill>
                    <a:srgbClr val="2B2A29"/>
                  </a:solidFill>
                  <a:latin typeface="Century Gothic"/>
                  <a:cs typeface="Century Gothic"/>
                </a:rPr>
                <a:t>Собственные средства ООО «</a:t>
              </a:r>
              <a:r>
                <a:rPr lang="ru-RU" sz="1150" spc="5" dirty="0" err="1" smtClean="0">
                  <a:solidFill>
                    <a:srgbClr val="2B2A29"/>
                  </a:solidFill>
                  <a:latin typeface="Century Gothic"/>
                  <a:cs typeface="Century Gothic"/>
                </a:rPr>
                <a:t>Агропарк</a:t>
              </a:r>
              <a:r>
                <a:rPr lang="ru-RU" sz="1150" spc="5" dirty="0" smtClean="0">
                  <a:solidFill>
                    <a:srgbClr val="2B2A29"/>
                  </a:solidFill>
                  <a:latin typeface="Century Gothic"/>
                  <a:cs typeface="Century Gothic"/>
                </a:rPr>
                <a:t> Урал»* - 5 750 млн. руб.</a:t>
              </a:r>
              <a:endParaRPr sz="1150" dirty="0">
                <a:latin typeface="Century Gothic"/>
                <a:cs typeface="Century Gothic"/>
              </a:endParaRPr>
            </a:p>
          </p:txBody>
        </p:sp>
        <p:sp>
          <p:nvSpPr>
            <p:cNvPr id="25" name="object 25"/>
            <p:cNvSpPr txBox="1"/>
            <p:nvPr/>
          </p:nvSpPr>
          <p:spPr>
            <a:xfrm>
              <a:off x="5810503" y="3468938"/>
              <a:ext cx="3270137" cy="59792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lang="ru-RU" sz="1150" spc="5" dirty="0" smtClean="0">
                  <a:solidFill>
                    <a:srgbClr val="2B2A29"/>
                  </a:solidFill>
                  <a:latin typeface="Century Gothic"/>
                  <a:cs typeface="Century Gothic"/>
                </a:rPr>
                <a:t>Средства НО «Фонд развития моногородов» и Правительства Челябинской области – 1 677 млн. руб.</a:t>
              </a:r>
              <a:endParaRPr sz="1150" dirty="0">
                <a:latin typeface="Century Gothic"/>
                <a:cs typeface="Century Gothic"/>
              </a:endParaRPr>
            </a:p>
          </p:txBody>
        </p:sp>
        <p:sp>
          <p:nvSpPr>
            <p:cNvPr id="26" name="object 26"/>
            <p:cNvSpPr txBox="1"/>
            <p:nvPr/>
          </p:nvSpPr>
          <p:spPr>
            <a:xfrm>
              <a:off x="5810503" y="3779251"/>
              <a:ext cx="2008505" cy="19930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endParaRPr sz="1150" dirty="0">
                <a:latin typeface="Century Gothic"/>
                <a:cs typeface="Century Gothic"/>
              </a:endParaRPr>
            </a:p>
          </p:txBody>
        </p:sp>
        <p:sp>
          <p:nvSpPr>
            <p:cNvPr id="27" name="object 27"/>
            <p:cNvSpPr txBox="1"/>
            <p:nvPr/>
          </p:nvSpPr>
          <p:spPr>
            <a:xfrm>
              <a:off x="1711325" y="1680986"/>
              <a:ext cx="7269480" cy="55459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</a:pPr>
              <a:r>
                <a:rPr sz="1600" spc="15" dirty="0">
                  <a:solidFill>
                    <a:srgbClr val="2B2A29"/>
                  </a:solidFill>
                  <a:latin typeface="Century Gothic"/>
                  <a:cs typeface="Century Gothic"/>
                </a:rPr>
                <a:t>Общий объем </a:t>
              </a:r>
              <a:r>
                <a:rPr sz="1600" spc="10" dirty="0">
                  <a:solidFill>
                    <a:srgbClr val="2B2A29"/>
                  </a:solidFill>
                  <a:latin typeface="Century Gothic"/>
                  <a:cs typeface="Century Gothic"/>
                </a:rPr>
                <a:t>инвестиций </a:t>
              </a:r>
              <a:r>
                <a:rPr sz="1600" spc="5" dirty="0">
                  <a:solidFill>
                    <a:srgbClr val="2B2A29"/>
                  </a:solidFill>
                  <a:latin typeface="Century Gothic"/>
                  <a:cs typeface="Century Gothic"/>
                </a:rPr>
                <a:t>- </a:t>
              </a:r>
              <a:r>
                <a:rPr lang="ru-RU" sz="3200" spc="-5" dirty="0">
                  <a:solidFill>
                    <a:srgbClr val="E31E24"/>
                  </a:solidFill>
                  <a:latin typeface="Century Gothic"/>
                  <a:cs typeface="Century Gothic"/>
                </a:rPr>
                <a:t>7</a:t>
              </a:r>
              <a:r>
                <a:rPr sz="3200" spc="-5" dirty="0" smtClean="0">
                  <a:solidFill>
                    <a:srgbClr val="E31E24"/>
                  </a:solidFill>
                  <a:latin typeface="Century Gothic"/>
                  <a:cs typeface="Century Gothic"/>
                </a:rPr>
                <a:t> </a:t>
              </a:r>
              <a:r>
                <a:rPr lang="ru-RU" sz="3200" spc="-5" dirty="0" smtClean="0">
                  <a:solidFill>
                    <a:srgbClr val="E31E24"/>
                  </a:solidFill>
                  <a:latin typeface="Century Gothic"/>
                  <a:cs typeface="Century Gothic"/>
                </a:rPr>
                <a:t>427</a:t>
              </a:r>
              <a:r>
                <a:rPr sz="3200" spc="-5" dirty="0" smtClean="0">
                  <a:solidFill>
                    <a:srgbClr val="E31E24"/>
                  </a:solidFill>
                  <a:latin typeface="Century Gothic"/>
                  <a:cs typeface="Century Gothic"/>
                </a:rPr>
                <a:t> </a:t>
              </a:r>
              <a:r>
                <a:rPr sz="3200" spc="-5" dirty="0">
                  <a:solidFill>
                    <a:srgbClr val="E31E24"/>
                  </a:solidFill>
                  <a:latin typeface="Century Gothic"/>
                  <a:cs typeface="Century Gothic"/>
                </a:rPr>
                <a:t>млн.</a:t>
              </a:r>
              <a:r>
                <a:rPr sz="3200" spc="-30" dirty="0">
                  <a:solidFill>
                    <a:srgbClr val="E31E24"/>
                  </a:solidFill>
                  <a:latin typeface="Century Gothic"/>
                  <a:cs typeface="Century Gothic"/>
                </a:rPr>
                <a:t> </a:t>
              </a:r>
              <a:r>
                <a:rPr sz="3200" spc="-5" dirty="0" err="1">
                  <a:solidFill>
                    <a:srgbClr val="E31E24"/>
                  </a:solidFill>
                  <a:latin typeface="Century Gothic"/>
                  <a:cs typeface="Century Gothic"/>
                </a:rPr>
                <a:t>руб</a:t>
              </a:r>
              <a:r>
                <a:rPr sz="3200" spc="-5" dirty="0" smtClean="0">
                  <a:solidFill>
                    <a:srgbClr val="E31E24"/>
                  </a:solidFill>
                  <a:latin typeface="Century Gothic"/>
                  <a:cs typeface="Century Gothic"/>
                </a:rPr>
                <a:t>.</a:t>
              </a:r>
              <a:endParaRPr sz="3200" dirty="0">
                <a:latin typeface="Century Gothic"/>
                <a:cs typeface="Century Gothic"/>
              </a:endParaRPr>
            </a:p>
          </p:txBody>
        </p:sp>
      </p:grpSp>
      <p:sp>
        <p:nvSpPr>
          <p:cNvPr id="29" name="object 29"/>
          <p:cNvSpPr/>
          <p:nvPr/>
        </p:nvSpPr>
        <p:spPr>
          <a:xfrm>
            <a:off x="0" y="4451387"/>
            <a:ext cx="10692130" cy="668655"/>
          </a:xfrm>
          <a:custGeom>
            <a:avLst/>
            <a:gdLst/>
            <a:ahLst/>
            <a:cxnLst/>
            <a:rect l="l" t="t" r="r" b="b"/>
            <a:pathLst>
              <a:path w="10692130" h="668654">
                <a:moveTo>
                  <a:pt x="0" y="0"/>
                </a:moveTo>
                <a:lnTo>
                  <a:pt x="10692003" y="0"/>
                </a:lnTo>
                <a:lnTo>
                  <a:pt x="10692003" y="668375"/>
                </a:lnTo>
                <a:lnTo>
                  <a:pt x="0" y="668375"/>
                </a:lnTo>
                <a:lnTo>
                  <a:pt x="0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0" y="5280824"/>
            <a:ext cx="10692130" cy="668655"/>
          </a:xfrm>
          <a:custGeom>
            <a:avLst/>
            <a:gdLst/>
            <a:ahLst/>
            <a:cxnLst/>
            <a:rect l="l" t="t" r="r" b="b"/>
            <a:pathLst>
              <a:path w="10692130" h="668654">
                <a:moveTo>
                  <a:pt x="0" y="0"/>
                </a:moveTo>
                <a:lnTo>
                  <a:pt x="10692003" y="0"/>
                </a:lnTo>
                <a:lnTo>
                  <a:pt x="10692003" y="668375"/>
                </a:lnTo>
                <a:lnTo>
                  <a:pt x="0" y="668375"/>
                </a:lnTo>
                <a:lnTo>
                  <a:pt x="0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0" y="6092380"/>
            <a:ext cx="10692130" cy="668655"/>
          </a:xfrm>
          <a:custGeom>
            <a:avLst/>
            <a:gdLst/>
            <a:ahLst/>
            <a:cxnLst/>
            <a:rect l="l" t="t" r="r" b="b"/>
            <a:pathLst>
              <a:path w="10692130" h="668654">
                <a:moveTo>
                  <a:pt x="0" y="0"/>
                </a:moveTo>
                <a:lnTo>
                  <a:pt x="10692003" y="0"/>
                </a:lnTo>
                <a:lnTo>
                  <a:pt x="10692003" y="668378"/>
                </a:lnTo>
                <a:lnTo>
                  <a:pt x="0" y="668378"/>
                </a:lnTo>
                <a:lnTo>
                  <a:pt x="0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956377" y="4551019"/>
            <a:ext cx="2434590" cy="406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550" b="1" spc="-5" dirty="0">
                <a:solidFill>
                  <a:srgbClr val="E31E24"/>
                </a:solidFill>
                <a:latin typeface="Century Gothic"/>
                <a:cs typeface="Century Gothic"/>
              </a:rPr>
              <a:t>2 986 млн.</a:t>
            </a:r>
            <a:r>
              <a:rPr sz="2550" b="1" spc="-100" dirty="0">
                <a:solidFill>
                  <a:srgbClr val="E31E24"/>
                </a:solidFill>
                <a:latin typeface="Century Gothic"/>
                <a:cs typeface="Century Gothic"/>
              </a:rPr>
              <a:t> </a:t>
            </a:r>
            <a:r>
              <a:rPr sz="2550" b="1" spc="-5" dirty="0">
                <a:solidFill>
                  <a:srgbClr val="E31E24"/>
                </a:solidFill>
                <a:latin typeface="Century Gothic"/>
                <a:cs typeface="Century Gothic"/>
              </a:rPr>
              <a:t>руб.</a:t>
            </a:r>
            <a:endParaRPr sz="2550" dirty="0">
              <a:latin typeface="Century Gothic"/>
              <a:cs typeface="Century Gothic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56377" y="5380456"/>
            <a:ext cx="2434590" cy="406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550" b="1" spc="-5" dirty="0">
                <a:solidFill>
                  <a:srgbClr val="E31E24"/>
                </a:solidFill>
                <a:latin typeface="Century Gothic"/>
                <a:cs typeface="Century Gothic"/>
              </a:rPr>
              <a:t>1 504 млн.</a:t>
            </a:r>
            <a:r>
              <a:rPr sz="2550" b="1" spc="-100" dirty="0">
                <a:solidFill>
                  <a:srgbClr val="E31E24"/>
                </a:solidFill>
                <a:latin typeface="Century Gothic"/>
                <a:cs typeface="Century Gothic"/>
              </a:rPr>
              <a:t> </a:t>
            </a:r>
            <a:r>
              <a:rPr sz="2550" b="1" spc="-5" dirty="0">
                <a:solidFill>
                  <a:srgbClr val="E31E24"/>
                </a:solidFill>
                <a:latin typeface="Century Gothic"/>
                <a:cs typeface="Century Gothic"/>
              </a:rPr>
              <a:t>руб.</a:t>
            </a:r>
            <a:endParaRPr sz="2550">
              <a:latin typeface="Century Gothic"/>
              <a:cs typeface="Century Gothic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788960" y="6215912"/>
            <a:ext cx="755650" cy="406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550" b="1" spc="-5" dirty="0">
                <a:solidFill>
                  <a:srgbClr val="E31E24"/>
                </a:solidFill>
                <a:latin typeface="Century Gothic"/>
                <a:cs typeface="Century Gothic"/>
              </a:rPr>
              <a:t>50</a:t>
            </a:r>
            <a:r>
              <a:rPr sz="2550" b="1" spc="-105" dirty="0">
                <a:solidFill>
                  <a:srgbClr val="E31E24"/>
                </a:solidFill>
                <a:latin typeface="Century Gothic"/>
                <a:cs typeface="Century Gothic"/>
              </a:rPr>
              <a:t> </a:t>
            </a:r>
            <a:r>
              <a:rPr sz="2550" b="1" spc="-10" dirty="0">
                <a:solidFill>
                  <a:srgbClr val="E31E24"/>
                </a:solidFill>
                <a:latin typeface="Century Gothic"/>
                <a:cs typeface="Century Gothic"/>
              </a:rPr>
              <a:t>%</a:t>
            </a:r>
            <a:endParaRPr sz="2550">
              <a:latin typeface="Century Gothic"/>
              <a:cs typeface="Century Gothic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4081081" y="4440192"/>
            <a:ext cx="5836920" cy="690880"/>
          </a:xfrm>
          <a:custGeom>
            <a:avLst/>
            <a:gdLst/>
            <a:ahLst/>
            <a:cxnLst/>
            <a:rect l="l" t="t" r="r" b="b"/>
            <a:pathLst>
              <a:path w="5836920" h="690879">
                <a:moveTo>
                  <a:pt x="0" y="156573"/>
                </a:moveTo>
                <a:lnTo>
                  <a:pt x="9982" y="92100"/>
                </a:lnTo>
                <a:lnTo>
                  <a:pt x="49883" y="46043"/>
                </a:lnTo>
                <a:lnTo>
                  <a:pt x="99780" y="9208"/>
                </a:lnTo>
                <a:lnTo>
                  <a:pt x="169613" y="0"/>
                </a:lnTo>
                <a:lnTo>
                  <a:pt x="5656941" y="0"/>
                </a:lnTo>
                <a:lnTo>
                  <a:pt x="5726788" y="9208"/>
                </a:lnTo>
                <a:lnTo>
                  <a:pt x="5776671" y="46043"/>
                </a:lnTo>
                <a:lnTo>
                  <a:pt x="5816586" y="92100"/>
                </a:lnTo>
                <a:lnTo>
                  <a:pt x="5836537" y="156573"/>
                </a:lnTo>
                <a:lnTo>
                  <a:pt x="5836537" y="524987"/>
                </a:lnTo>
                <a:lnTo>
                  <a:pt x="5816586" y="589460"/>
                </a:lnTo>
                <a:lnTo>
                  <a:pt x="5776671" y="635517"/>
                </a:lnTo>
                <a:lnTo>
                  <a:pt x="5726788" y="672352"/>
                </a:lnTo>
                <a:lnTo>
                  <a:pt x="5656941" y="690782"/>
                </a:lnTo>
                <a:lnTo>
                  <a:pt x="169613" y="690782"/>
                </a:lnTo>
                <a:lnTo>
                  <a:pt x="99780" y="672352"/>
                </a:lnTo>
                <a:lnTo>
                  <a:pt x="49883" y="635517"/>
                </a:lnTo>
                <a:lnTo>
                  <a:pt x="9982" y="589460"/>
                </a:lnTo>
                <a:lnTo>
                  <a:pt x="0" y="524987"/>
                </a:lnTo>
                <a:lnTo>
                  <a:pt x="0" y="156573"/>
                </a:lnTo>
                <a:close/>
              </a:path>
            </a:pathLst>
          </a:custGeom>
          <a:ln w="64803">
            <a:solidFill>
              <a:srgbClr val="FEFE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081068" y="4440186"/>
            <a:ext cx="5836920" cy="690880"/>
          </a:xfrm>
          <a:custGeom>
            <a:avLst/>
            <a:gdLst/>
            <a:ahLst/>
            <a:cxnLst/>
            <a:rect l="l" t="t" r="r" b="b"/>
            <a:pathLst>
              <a:path w="5836920" h="690879">
                <a:moveTo>
                  <a:pt x="5656922" y="0"/>
                </a:moveTo>
                <a:lnTo>
                  <a:pt x="169608" y="0"/>
                </a:lnTo>
                <a:lnTo>
                  <a:pt x="99771" y="9194"/>
                </a:lnTo>
                <a:lnTo>
                  <a:pt x="49885" y="46050"/>
                </a:lnTo>
                <a:lnTo>
                  <a:pt x="9969" y="92100"/>
                </a:lnTo>
                <a:lnTo>
                  <a:pt x="0" y="156578"/>
                </a:lnTo>
                <a:lnTo>
                  <a:pt x="0" y="524992"/>
                </a:lnTo>
                <a:lnTo>
                  <a:pt x="9969" y="589457"/>
                </a:lnTo>
                <a:lnTo>
                  <a:pt x="49885" y="635520"/>
                </a:lnTo>
                <a:lnTo>
                  <a:pt x="99771" y="672350"/>
                </a:lnTo>
                <a:lnTo>
                  <a:pt x="169608" y="690778"/>
                </a:lnTo>
                <a:lnTo>
                  <a:pt x="5656922" y="690778"/>
                </a:lnTo>
                <a:lnTo>
                  <a:pt x="5726760" y="672350"/>
                </a:lnTo>
                <a:lnTo>
                  <a:pt x="5776645" y="635520"/>
                </a:lnTo>
                <a:lnTo>
                  <a:pt x="5816549" y="589457"/>
                </a:lnTo>
                <a:lnTo>
                  <a:pt x="5836513" y="524992"/>
                </a:lnTo>
                <a:lnTo>
                  <a:pt x="5836513" y="156578"/>
                </a:lnTo>
                <a:lnTo>
                  <a:pt x="5816549" y="92100"/>
                </a:lnTo>
                <a:lnTo>
                  <a:pt x="5776645" y="46050"/>
                </a:lnTo>
                <a:lnTo>
                  <a:pt x="5726760" y="9194"/>
                </a:lnTo>
                <a:lnTo>
                  <a:pt x="5656922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081081" y="5269630"/>
            <a:ext cx="5836920" cy="690880"/>
          </a:xfrm>
          <a:custGeom>
            <a:avLst/>
            <a:gdLst/>
            <a:ahLst/>
            <a:cxnLst/>
            <a:rect l="l" t="t" r="r" b="b"/>
            <a:pathLst>
              <a:path w="5836920" h="690879">
                <a:moveTo>
                  <a:pt x="0" y="156573"/>
                </a:moveTo>
                <a:lnTo>
                  <a:pt x="9982" y="92100"/>
                </a:lnTo>
                <a:lnTo>
                  <a:pt x="49883" y="46043"/>
                </a:lnTo>
                <a:lnTo>
                  <a:pt x="99780" y="9196"/>
                </a:lnTo>
                <a:lnTo>
                  <a:pt x="169613" y="0"/>
                </a:lnTo>
                <a:lnTo>
                  <a:pt x="5656941" y="0"/>
                </a:lnTo>
                <a:lnTo>
                  <a:pt x="5726788" y="9196"/>
                </a:lnTo>
                <a:lnTo>
                  <a:pt x="5776671" y="46043"/>
                </a:lnTo>
                <a:lnTo>
                  <a:pt x="5816586" y="92100"/>
                </a:lnTo>
                <a:lnTo>
                  <a:pt x="5836537" y="156573"/>
                </a:lnTo>
                <a:lnTo>
                  <a:pt x="5836537" y="524987"/>
                </a:lnTo>
                <a:lnTo>
                  <a:pt x="5816586" y="589460"/>
                </a:lnTo>
                <a:lnTo>
                  <a:pt x="5776671" y="635517"/>
                </a:lnTo>
                <a:lnTo>
                  <a:pt x="5726788" y="672352"/>
                </a:lnTo>
                <a:lnTo>
                  <a:pt x="5656941" y="690769"/>
                </a:lnTo>
                <a:lnTo>
                  <a:pt x="169613" y="690769"/>
                </a:lnTo>
                <a:lnTo>
                  <a:pt x="99780" y="672352"/>
                </a:lnTo>
                <a:lnTo>
                  <a:pt x="49883" y="635517"/>
                </a:lnTo>
                <a:lnTo>
                  <a:pt x="9982" y="589460"/>
                </a:lnTo>
                <a:lnTo>
                  <a:pt x="0" y="524987"/>
                </a:lnTo>
                <a:lnTo>
                  <a:pt x="0" y="156573"/>
                </a:lnTo>
                <a:close/>
              </a:path>
            </a:pathLst>
          </a:custGeom>
          <a:ln w="64803">
            <a:solidFill>
              <a:srgbClr val="FEFE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081068" y="5269623"/>
            <a:ext cx="5836920" cy="690880"/>
          </a:xfrm>
          <a:custGeom>
            <a:avLst/>
            <a:gdLst/>
            <a:ahLst/>
            <a:cxnLst/>
            <a:rect l="l" t="t" r="r" b="b"/>
            <a:pathLst>
              <a:path w="5836920" h="690879">
                <a:moveTo>
                  <a:pt x="5656922" y="0"/>
                </a:moveTo>
                <a:lnTo>
                  <a:pt x="169608" y="0"/>
                </a:lnTo>
                <a:lnTo>
                  <a:pt x="99771" y="9194"/>
                </a:lnTo>
                <a:lnTo>
                  <a:pt x="49885" y="46050"/>
                </a:lnTo>
                <a:lnTo>
                  <a:pt x="9969" y="92100"/>
                </a:lnTo>
                <a:lnTo>
                  <a:pt x="0" y="156578"/>
                </a:lnTo>
                <a:lnTo>
                  <a:pt x="0" y="524992"/>
                </a:lnTo>
                <a:lnTo>
                  <a:pt x="9969" y="589457"/>
                </a:lnTo>
                <a:lnTo>
                  <a:pt x="49885" y="635520"/>
                </a:lnTo>
                <a:lnTo>
                  <a:pt x="99771" y="672350"/>
                </a:lnTo>
                <a:lnTo>
                  <a:pt x="169608" y="690778"/>
                </a:lnTo>
                <a:lnTo>
                  <a:pt x="5656922" y="690778"/>
                </a:lnTo>
                <a:lnTo>
                  <a:pt x="5726760" y="672350"/>
                </a:lnTo>
                <a:lnTo>
                  <a:pt x="5776645" y="635520"/>
                </a:lnTo>
                <a:lnTo>
                  <a:pt x="5816549" y="589457"/>
                </a:lnTo>
                <a:lnTo>
                  <a:pt x="5836513" y="524992"/>
                </a:lnTo>
                <a:lnTo>
                  <a:pt x="5836513" y="156578"/>
                </a:lnTo>
                <a:lnTo>
                  <a:pt x="5816549" y="92100"/>
                </a:lnTo>
                <a:lnTo>
                  <a:pt x="5776645" y="46050"/>
                </a:lnTo>
                <a:lnTo>
                  <a:pt x="5726760" y="9194"/>
                </a:lnTo>
                <a:lnTo>
                  <a:pt x="5656922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081081" y="6081174"/>
            <a:ext cx="5836920" cy="690880"/>
          </a:xfrm>
          <a:custGeom>
            <a:avLst/>
            <a:gdLst/>
            <a:ahLst/>
            <a:cxnLst/>
            <a:rect l="l" t="t" r="r" b="b"/>
            <a:pathLst>
              <a:path w="5836920" h="690879">
                <a:moveTo>
                  <a:pt x="0" y="156586"/>
                </a:moveTo>
                <a:lnTo>
                  <a:pt x="9982" y="92112"/>
                </a:lnTo>
                <a:lnTo>
                  <a:pt x="49883" y="46056"/>
                </a:lnTo>
                <a:lnTo>
                  <a:pt x="99780" y="9208"/>
                </a:lnTo>
                <a:lnTo>
                  <a:pt x="169613" y="0"/>
                </a:lnTo>
                <a:lnTo>
                  <a:pt x="5656941" y="0"/>
                </a:lnTo>
                <a:lnTo>
                  <a:pt x="5726788" y="9208"/>
                </a:lnTo>
                <a:lnTo>
                  <a:pt x="5776671" y="46056"/>
                </a:lnTo>
                <a:lnTo>
                  <a:pt x="5816586" y="92112"/>
                </a:lnTo>
                <a:lnTo>
                  <a:pt x="5836537" y="156586"/>
                </a:lnTo>
                <a:lnTo>
                  <a:pt x="5836537" y="524999"/>
                </a:lnTo>
                <a:lnTo>
                  <a:pt x="5816586" y="589475"/>
                </a:lnTo>
                <a:lnTo>
                  <a:pt x="5776671" y="635525"/>
                </a:lnTo>
                <a:lnTo>
                  <a:pt x="5726788" y="672367"/>
                </a:lnTo>
                <a:lnTo>
                  <a:pt x="5656941" y="690788"/>
                </a:lnTo>
                <a:lnTo>
                  <a:pt x="169613" y="690788"/>
                </a:lnTo>
                <a:lnTo>
                  <a:pt x="99780" y="672367"/>
                </a:lnTo>
                <a:lnTo>
                  <a:pt x="49883" y="635525"/>
                </a:lnTo>
                <a:lnTo>
                  <a:pt x="9982" y="589475"/>
                </a:lnTo>
                <a:lnTo>
                  <a:pt x="0" y="524999"/>
                </a:lnTo>
                <a:lnTo>
                  <a:pt x="0" y="156586"/>
                </a:lnTo>
                <a:close/>
              </a:path>
            </a:pathLst>
          </a:custGeom>
          <a:ln w="64803">
            <a:solidFill>
              <a:srgbClr val="FEFE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081068" y="6081179"/>
            <a:ext cx="5836920" cy="690880"/>
          </a:xfrm>
          <a:custGeom>
            <a:avLst/>
            <a:gdLst/>
            <a:ahLst/>
            <a:cxnLst/>
            <a:rect l="l" t="t" r="r" b="b"/>
            <a:pathLst>
              <a:path w="5836920" h="690879">
                <a:moveTo>
                  <a:pt x="5656922" y="0"/>
                </a:moveTo>
                <a:lnTo>
                  <a:pt x="169608" y="0"/>
                </a:lnTo>
                <a:lnTo>
                  <a:pt x="99771" y="9207"/>
                </a:lnTo>
                <a:lnTo>
                  <a:pt x="49885" y="46050"/>
                </a:lnTo>
                <a:lnTo>
                  <a:pt x="9969" y="92100"/>
                </a:lnTo>
                <a:lnTo>
                  <a:pt x="0" y="156578"/>
                </a:lnTo>
                <a:lnTo>
                  <a:pt x="0" y="524991"/>
                </a:lnTo>
                <a:lnTo>
                  <a:pt x="9969" y="589467"/>
                </a:lnTo>
                <a:lnTo>
                  <a:pt x="49885" y="635519"/>
                </a:lnTo>
                <a:lnTo>
                  <a:pt x="99771" y="672360"/>
                </a:lnTo>
                <a:lnTo>
                  <a:pt x="169608" y="690782"/>
                </a:lnTo>
                <a:lnTo>
                  <a:pt x="5656922" y="690782"/>
                </a:lnTo>
                <a:lnTo>
                  <a:pt x="5726760" y="672360"/>
                </a:lnTo>
                <a:lnTo>
                  <a:pt x="5776645" y="635519"/>
                </a:lnTo>
                <a:lnTo>
                  <a:pt x="5816549" y="589467"/>
                </a:lnTo>
                <a:lnTo>
                  <a:pt x="5836513" y="524991"/>
                </a:lnTo>
                <a:lnTo>
                  <a:pt x="5836513" y="156578"/>
                </a:lnTo>
                <a:lnTo>
                  <a:pt x="5816549" y="92100"/>
                </a:lnTo>
                <a:lnTo>
                  <a:pt x="5776645" y="46050"/>
                </a:lnTo>
                <a:lnTo>
                  <a:pt x="5726760" y="9207"/>
                </a:lnTo>
                <a:lnTo>
                  <a:pt x="5656922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5488013" y="4598403"/>
            <a:ext cx="3037840" cy="3162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50" dirty="0">
                <a:solidFill>
                  <a:srgbClr val="FEFEFE"/>
                </a:solidFill>
                <a:latin typeface="Century Gothic"/>
                <a:cs typeface="Century Gothic"/>
              </a:rPr>
              <a:t>Среднегодовая</a:t>
            </a:r>
            <a:r>
              <a:rPr sz="1950" spc="-70" dirty="0">
                <a:solidFill>
                  <a:srgbClr val="FEFEFE"/>
                </a:solidFill>
                <a:latin typeface="Century Gothic"/>
                <a:cs typeface="Century Gothic"/>
              </a:rPr>
              <a:t> </a:t>
            </a:r>
            <a:r>
              <a:rPr sz="1950" dirty="0">
                <a:solidFill>
                  <a:srgbClr val="FEFEFE"/>
                </a:solidFill>
                <a:latin typeface="Century Gothic"/>
                <a:cs typeface="Century Gothic"/>
              </a:rPr>
              <a:t>выручка</a:t>
            </a:r>
            <a:endParaRPr sz="1950" dirty="0">
              <a:latin typeface="Century Gothic"/>
              <a:cs typeface="Century Gothic"/>
            </a:endParaRPr>
          </a:p>
        </p:txBody>
      </p:sp>
      <p:sp>
        <p:nvSpPr>
          <p:cNvPr id="44" name="object 4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2205"/>
              </a:lnSpc>
            </a:pPr>
            <a:fld id="{81D60167-4931-47E6-BA6A-407CBD079E47}" type="slidenum">
              <a:rPr dirty="0"/>
              <a:t>8</a:t>
            </a:fld>
            <a:endParaRPr dirty="0"/>
          </a:p>
        </p:txBody>
      </p:sp>
      <p:sp>
        <p:nvSpPr>
          <p:cNvPr id="42" name="object 42"/>
          <p:cNvSpPr txBox="1"/>
          <p:nvPr/>
        </p:nvSpPr>
        <p:spPr>
          <a:xfrm>
            <a:off x="6586423" y="5447512"/>
            <a:ext cx="830580" cy="3162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50" dirty="0">
                <a:solidFill>
                  <a:srgbClr val="FEFEFE"/>
                </a:solidFill>
                <a:latin typeface="Century Gothic"/>
                <a:cs typeface="Century Gothic"/>
              </a:rPr>
              <a:t>EBITDA</a:t>
            </a:r>
            <a:endParaRPr sz="1950">
              <a:latin typeface="Century Gothic"/>
              <a:cs typeface="Century Gothic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370042" y="6260806"/>
            <a:ext cx="3263265" cy="3162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50" dirty="0">
                <a:solidFill>
                  <a:srgbClr val="FEFEFE"/>
                </a:solidFill>
                <a:latin typeface="Century Gothic"/>
                <a:cs typeface="Century Gothic"/>
              </a:rPr>
              <a:t>Рентабельность по</a:t>
            </a:r>
            <a:r>
              <a:rPr sz="1950" spc="-70" dirty="0">
                <a:solidFill>
                  <a:srgbClr val="FEFEFE"/>
                </a:solidFill>
                <a:latin typeface="Century Gothic"/>
                <a:cs typeface="Century Gothic"/>
              </a:rPr>
              <a:t> </a:t>
            </a:r>
            <a:r>
              <a:rPr sz="1950" dirty="0">
                <a:solidFill>
                  <a:srgbClr val="FEFEFE"/>
                </a:solidFill>
                <a:latin typeface="Century Gothic"/>
                <a:cs typeface="Century Gothic"/>
              </a:rPr>
              <a:t>EBITDA</a:t>
            </a:r>
            <a:endParaRPr sz="1950">
              <a:latin typeface="Century Gothic"/>
              <a:cs typeface="Century Gothic"/>
            </a:endParaRPr>
          </a:p>
        </p:txBody>
      </p:sp>
      <p:sp>
        <p:nvSpPr>
          <p:cNvPr id="46" name="object 4"/>
          <p:cNvSpPr txBox="1"/>
          <p:nvPr/>
        </p:nvSpPr>
        <p:spPr>
          <a:xfrm>
            <a:off x="459676" y="225729"/>
            <a:ext cx="9458311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Тепличный 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комплекс в </a:t>
            </a:r>
            <a:r>
              <a:rPr lang="ru-RU" sz="14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г.Усть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-Катав с </a:t>
            </a:r>
            <a:r>
              <a:rPr lang="ru-RU" sz="1400" dirty="0" err="1">
                <a:solidFill>
                  <a:srgbClr val="2B2A29"/>
                </a:solidFill>
                <a:latin typeface="Century Gothic"/>
                <a:cs typeface="Century Gothic"/>
              </a:rPr>
              <a:t>досветкой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 - «Горный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»  </a:t>
            </a:r>
            <a:r>
              <a:rPr lang="en-US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|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  Финансово-экономические показатели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00844" y="3713751"/>
            <a:ext cx="4114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*в том числе заемные средства АО «</a:t>
            </a:r>
            <a:r>
              <a:rPr lang="ru-RU" sz="10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Россельхозбанк</a:t>
            </a:r>
            <a:r>
              <a:rPr 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»</a:t>
            </a:r>
            <a:endParaRPr lang="ru-RU" sz="1000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52" name="Диаграмма 51"/>
          <p:cNvGraphicFramePr/>
          <p:nvPr>
            <p:extLst>
              <p:ext uri="{D42A27DB-BD31-4B8C-83A1-F6EECF244321}">
                <p14:modId xmlns:p14="http://schemas.microsoft.com/office/powerpoint/2010/main" val="3725108099"/>
              </p:ext>
            </p:extLst>
          </p:nvPr>
        </p:nvGraphicFramePr>
        <p:xfrm>
          <a:off x="1704214" y="2346928"/>
          <a:ext cx="3669003" cy="1548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0" y="542493"/>
            <a:ext cx="485775" cy="215900"/>
          </a:xfrm>
          <a:custGeom>
            <a:avLst/>
            <a:gdLst/>
            <a:ahLst/>
            <a:cxnLst/>
            <a:rect l="l" t="t" r="r" b="b"/>
            <a:pathLst>
              <a:path w="485775" h="215900">
                <a:moveTo>
                  <a:pt x="33" y="0"/>
                </a:moveTo>
                <a:lnTo>
                  <a:pt x="0" y="175602"/>
                </a:lnTo>
                <a:lnTo>
                  <a:pt x="485754" y="215811"/>
                </a:lnTo>
                <a:lnTo>
                  <a:pt x="375789" y="124675"/>
                </a:lnTo>
                <a:lnTo>
                  <a:pt x="33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5789" y="549338"/>
            <a:ext cx="7034530" cy="209550"/>
          </a:xfrm>
          <a:custGeom>
            <a:avLst/>
            <a:gdLst/>
            <a:ahLst/>
            <a:cxnLst/>
            <a:rect l="l" t="t" r="r" b="b"/>
            <a:pathLst>
              <a:path w="7034530" h="209550">
                <a:moveTo>
                  <a:pt x="7034051" y="0"/>
                </a:moveTo>
                <a:lnTo>
                  <a:pt x="0" y="117830"/>
                </a:lnTo>
                <a:lnTo>
                  <a:pt x="109965" y="208965"/>
                </a:lnTo>
                <a:lnTo>
                  <a:pt x="6089818" y="102082"/>
                </a:lnTo>
                <a:lnTo>
                  <a:pt x="7034051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465608" y="549338"/>
            <a:ext cx="2843530" cy="231140"/>
          </a:xfrm>
          <a:custGeom>
            <a:avLst/>
            <a:gdLst/>
            <a:ahLst/>
            <a:cxnLst/>
            <a:rect l="l" t="t" r="r" b="b"/>
            <a:pathLst>
              <a:path w="2843529" h="231140">
                <a:moveTo>
                  <a:pt x="944232" y="0"/>
                </a:moveTo>
                <a:lnTo>
                  <a:pt x="0" y="102082"/>
                </a:lnTo>
                <a:lnTo>
                  <a:pt x="2843072" y="230746"/>
                </a:lnTo>
                <a:lnTo>
                  <a:pt x="2664434" y="161467"/>
                </a:lnTo>
                <a:lnTo>
                  <a:pt x="944232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130042" y="198882"/>
            <a:ext cx="1562100" cy="581660"/>
          </a:xfrm>
          <a:custGeom>
            <a:avLst/>
            <a:gdLst/>
            <a:ahLst/>
            <a:cxnLst/>
            <a:rect l="l" t="t" r="r" b="b"/>
            <a:pathLst>
              <a:path w="1562100" h="581660">
                <a:moveTo>
                  <a:pt x="1561960" y="0"/>
                </a:moveTo>
                <a:lnTo>
                  <a:pt x="0" y="511924"/>
                </a:lnTo>
                <a:lnTo>
                  <a:pt x="178638" y="581202"/>
                </a:lnTo>
                <a:lnTo>
                  <a:pt x="1559179" y="58191"/>
                </a:lnTo>
                <a:lnTo>
                  <a:pt x="1561960" y="0"/>
                </a:lnTo>
                <a:close/>
              </a:path>
            </a:pathLst>
          </a:custGeom>
          <a:solidFill>
            <a:srgbClr val="C3CC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22417" y="1207871"/>
            <a:ext cx="9766935" cy="33020"/>
          </a:xfrm>
          <a:custGeom>
            <a:avLst/>
            <a:gdLst/>
            <a:ahLst/>
            <a:cxnLst/>
            <a:rect l="l" t="t" r="r" b="b"/>
            <a:pathLst>
              <a:path w="9766935" h="33019">
                <a:moveTo>
                  <a:pt x="0" y="32537"/>
                </a:moveTo>
                <a:lnTo>
                  <a:pt x="9766449" y="32537"/>
                </a:lnTo>
                <a:lnTo>
                  <a:pt x="9766449" y="0"/>
                </a:lnTo>
                <a:lnTo>
                  <a:pt x="0" y="0"/>
                </a:lnTo>
                <a:lnTo>
                  <a:pt x="0" y="32537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22417" y="1893620"/>
            <a:ext cx="9766935" cy="142240"/>
          </a:xfrm>
          <a:custGeom>
            <a:avLst/>
            <a:gdLst/>
            <a:ahLst/>
            <a:cxnLst/>
            <a:rect l="l" t="t" r="r" b="b"/>
            <a:pathLst>
              <a:path w="9766935" h="142239">
                <a:moveTo>
                  <a:pt x="0" y="141681"/>
                </a:moveTo>
                <a:lnTo>
                  <a:pt x="9766449" y="141681"/>
                </a:lnTo>
                <a:lnTo>
                  <a:pt x="9766449" y="0"/>
                </a:lnTo>
                <a:lnTo>
                  <a:pt x="0" y="0"/>
                </a:lnTo>
                <a:lnTo>
                  <a:pt x="0" y="141681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22417" y="2688501"/>
            <a:ext cx="9766935" cy="142240"/>
          </a:xfrm>
          <a:custGeom>
            <a:avLst/>
            <a:gdLst/>
            <a:ahLst/>
            <a:cxnLst/>
            <a:rect l="l" t="t" r="r" b="b"/>
            <a:pathLst>
              <a:path w="9766935" h="142239">
                <a:moveTo>
                  <a:pt x="0" y="141681"/>
                </a:moveTo>
                <a:lnTo>
                  <a:pt x="9766449" y="141681"/>
                </a:lnTo>
                <a:lnTo>
                  <a:pt x="9766449" y="0"/>
                </a:lnTo>
                <a:lnTo>
                  <a:pt x="0" y="0"/>
                </a:lnTo>
                <a:lnTo>
                  <a:pt x="0" y="141681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22417" y="3483381"/>
            <a:ext cx="9766935" cy="142240"/>
          </a:xfrm>
          <a:custGeom>
            <a:avLst/>
            <a:gdLst/>
            <a:ahLst/>
            <a:cxnLst/>
            <a:rect l="l" t="t" r="r" b="b"/>
            <a:pathLst>
              <a:path w="9766935" h="142239">
                <a:moveTo>
                  <a:pt x="0" y="141681"/>
                </a:moveTo>
                <a:lnTo>
                  <a:pt x="9766449" y="141681"/>
                </a:lnTo>
                <a:lnTo>
                  <a:pt x="9766449" y="0"/>
                </a:lnTo>
                <a:lnTo>
                  <a:pt x="0" y="0"/>
                </a:lnTo>
                <a:lnTo>
                  <a:pt x="0" y="141681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22417" y="4278261"/>
            <a:ext cx="9766935" cy="142240"/>
          </a:xfrm>
          <a:custGeom>
            <a:avLst/>
            <a:gdLst/>
            <a:ahLst/>
            <a:cxnLst/>
            <a:rect l="l" t="t" r="r" b="b"/>
            <a:pathLst>
              <a:path w="9766935" h="142239">
                <a:moveTo>
                  <a:pt x="0" y="141668"/>
                </a:moveTo>
                <a:lnTo>
                  <a:pt x="9766449" y="141668"/>
                </a:lnTo>
                <a:lnTo>
                  <a:pt x="9766449" y="0"/>
                </a:lnTo>
                <a:lnTo>
                  <a:pt x="0" y="0"/>
                </a:lnTo>
                <a:lnTo>
                  <a:pt x="0" y="141668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22417" y="5073141"/>
            <a:ext cx="9766935" cy="142240"/>
          </a:xfrm>
          <a:custGeom>
            <a:avLst/>
            <a:gdLst/>
            <a:ahLst/>
            <a:cxnLst/>
            <a:rect l="l" t="t" r="r" b="b"/>
            <a:pathLst>
              <a:path w="9766935" h="142239">
                <a:moveTo>
                  <a:pt x="0" y="141668"/>
                </a:moveTo>
                <a:lnTo>
                  <a:pt x="9766449" y="141668"/>
                </a:lnTo>
                <a:lnTo>
                  <a:pt x="9766449" y="0"/>
                </a:lnTo>
                <a:lnTo>
                  <a:pt x="0" y="0"/>
                </a:lnTo>
                <a:lnTo>
                  <a:pt x="0" y="141668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22417" y="5868022"/>
            <a:ext cx="9766935" cy="142240"/>
          </a:xfrm>
          <a:custGeom>
            <a:avLst/>
            <a:gdLst/>
            <a:ahLst/>
            <a:cxnLst/>
            <a:rect l="l" t="t" r="r" b="b"/>
            <a:pathLst>
              <a:path w="9766935" h="142239">
                <a:moveTo>
                  <a:pt x="0" y="141668"/>
                </a:moveTo>
                <a:lnTo>
                  <a:pt x="9766449" y="141668"/>
                </a:lnTo>
                <a:lnTo>
                  <a:pt x="9766449" y="0"/>
                </a:lnTo>
                <a:lnTo>
                  <a:pt x="0" y="0"/>
                </a:lnTo>
                <a:lnTo>
                  <a:pt x="0" y="141668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22417" y="6662884"/>
            <a:ext cx="9766935" cy="343535"/>
          </a:xfrm>
          <a:custGeom>
            <a:avLst/>
            <a:gdLst/>
            <a:ahLst/>
            <a:cxnLst/>
            <a:rect l="l" t="t" r="r" b="b"/>
            <a:pathLst>
              <a:path w="9766935" h="343534">
                <a:moveTo>
                  <a:pt x="0" y="342982"/>
                </a:moveTo>
                <a:lnTo>
                  <a:pt x="9766449" y="342982"/>
                </a:lnTo>
                <a:lnTo>
                  <a:pt x="9766449" y="0"/>
                </a:lnTo>
                <a:lnTo>
                  <a:pt x="0" y="0"/>
                </a:lnTo>
                <a:lnTo>
                  <a:pt x="0" y="342982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240408"/>
            <a:ext cx="10692130" cy="653415"/>
          </a:xfrm>
          <a:custGeom>
            <a:avLst/>
            <a:gdLst/>
            <a:ahLst/>
            <a:cxnLst/>
            <a:rect l="l" t="t" r="r" b="b"/>
            <a:pathLst>
              <a:path w="10692130" h="653414">
                <a:moveTo>
                  <a:pt x="0" y="0"/>
                </a:moveTo>
                <a:lnTo>
                  <a:pt x="10692003" y="0"/>
                </a:lnTo>
                <a:lnTo>
                  <a:pt x="10692003" y="653211"/>
                </a:lnTo>
                <a:lnTo>
                  <a:pt x="0" y="653211"/>
                </a:lnTo>
                <a:lnTo>
                  <a:pt x="0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807707" y="1229456"/>
            <a:ext cx="6360160" cy="675640"/>
          </a:xfrm>
          <a:custGeom>
            <a:avLst/>
            <a:gdLst/>
            <a:ahLst/>
            <a:cxnLst/>
            <a:rect l="l" t="t" r="r" b="b"/>
            <a:pathLst>
              <a:path w="6360159" h="675639">
                <a:moveTo>
                  <a:pt x="0" y="153020"/>
                </a:moveTo>
                <a:lnTo>
                  <a:pt x="10861" y="90009"/>
                </a:lnTo>
                <a:lnTo>
                  <a:pt x="54354" y="45010"/>
                </a:lnTo>
                <a:lnTo>
                  <a:pt x="108709" y="8999"/>
                </a:lnTo>
                <a:lnTo>
                  <a:pt x="184803" y="0"/>
                </a:lnTo>
                <a:lnTo>
                  <a:pt x="6164050" y="0"/>
                </a:lnTo>
                <a:lnTo>
                  <a:pt x="6240159" y="8999"/>
                </a:lnTo>
                <a:lnTo>
                  <a:pt x="6294514" y="45010"/>
                </a:lnTo>
                <a:lnTo>
                  <a:pt x="6337992" y="90009"/>
                </a:lnTo>
                <a:lnTo>
                  <a:pt x="6359731" y="153020"/>
                </a:lnTo>
                <a:lnTo>
                  <a:pt x="6359731" y="513071"/>
                </a:lnTo>
                <a:lnTo>
                  <a:pt x="6337992" y="576082"/>
                </a:lnTo>
                <a:lnTo>
                  <a:pt x="6294514" y="621093"/>
                </a:lnTo>
                <a:lnTo>
                  <a:pt x="6240159" y="657104"/>
                </a:lnTo>
                <a:lnTo>
                  <a:pt x="6164050" y="675103"/>
                </a:lnTo>
                <a:lnTo>
                  <a:pt x="184803" y="675103"/>
                </a:lnTo>
                <a:lnTo>
                  <a:pt x="108709" y="657104"/>
                </a:lnTo>
                <a:lnTo>
                  <a:pt x="54354" y="621093"/>
                </a:lnTo>
                <a:lnTo>
                  <a:pt x="10861" y="576082"/>
                </a:lnTo>
                <a:lnTo>
                  <a:pt x="0" y="513071"/>
                </a:lnTo>
                <a:lnTo>
                  <a:pt x="0" y="153020"/>
                </a:lnTo>
                <a:close/>
              </a:path>
            </a:pathLst>
          </a:custGeom>
          <a:ln w="70562">
            <a:solidFill>
              <a:srgbClr val="FEFE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807714" y="1229461"/>
            <a:ext cx="6360160" cy="675640"/>
          </a:xfrm>
          <a:custGeom>
            <a:avLst/>
            <a:gdLst/>
            <a:ahLst/>
            <a:cxnLst/>
            <a:rect l="l" t="t" r="r" b="b"/>
            <a:pathLst>
              <a:path w="6360159" h="675639">
                <a:moveTo>
                  <a:pt x="6164071" y="0"/>
                </a:moveTo>
                <a:lnTo>
                  <a:pt x="184810" y="0"/>
                </a:lnTo>
                <a:lnTo>
                  <a:pt x="108712" y="9004"/>
                </a:lnTo>
                <a:lnTo>
                  <a:pt x="54356" y="45008"/>
                </a:lnTo>
                <a:lnTo>
                  <a:pt x="10871" y="90017"/>
                </a:lnTo>
                <a:lnTo>
                  <a:pt x="0" y="153022"/>
                </a:lnTo>
                <a:lnTo>
                  <a:pt x="0" y="513080"/>
                </a:lnTo>
                <a:lnTo>
                  <a:pt x="10871" y="576084"/>
                </a:lnTo>
                <a:lnTo>
                  <a:pt x="54356" y="621093"/>
                </a:lnTo>
                <a:lnTo>
                  <a:pt x="108712" y="657098"/>
                </a:lnTo>
                <a:lnTo>
                  <a:pt x="184810" y="675106"/>
                </a:lnTo>
                <a:lnTo>
                  <a:pt x="6164071" y="675106"/>
                </a:lnTo>
                <a:lnTo>
                  <a:pt x="6240170" y="657098"/>
                </a:lnTo>
                <a:lnTo>
                  <a:pt x="6294526" y="621093"/>
                </a:lnTo>
                <a:lnTo>
                  <a:pt x="6338011" y="576084"/>
                </a:lnTo>
                <a:lnTo>
                  <a:pt x="6359753" y="513080"/>
                </a:lnTo>
                <a:lnTo>
                  <a:pt x="6359753" y="153022"/>
                </a:lnTo>
                <a:lnTo>
                  <a:pt x="6338011" y="90017"/>
                </a:lnTo>
                <a:lnTo>
                  <a:pt x="6294526" y="45008"/>
                </a:lnTo>
                <a:lnTo>
                  <a:pt x="6240170" y="9004"/>
                </a:lnTo>
                <a:lnTo>
                  <a:pt x="6164071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473479" y="1408074"/>
            <a:ext cx="996950" cy="3911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50" b="1" spc="5" dirty="0">
                <a:solidFill>
                  <a:srgbClr val="E31E24"/>
                </a:solidFill>
                <a:latin typeface="Century Gothic"/>
                <a:cs typeface="Century Gothic"/>
              </a:rPr>
              <a:t>11,7</a:t>
            </a:r>
            <a:r>
              <a:rPr sz="2450" b="1" spc="-85" dirty="0">
                <a:solidFill>
                  <a:srgbClr val="E31E24"/>
                </a:solidFill>
                <a:latin typeface="Century Gothic"/>
                <a:cs typeface="Century Gothic"/>
              </a:rPr>
              <a:t> </a:t>
            </a:r>
            <a:r>
              <a:rPr sz="2450" b="1" spc="15" dirty="0">
                <a:solidFill>
                  <a:srgbClr val="E31E24"/>
                </a:solidFill>
                <a:latin typeface="Century Gothic"/>
                <a:cs typeface="Century Gothic"/>
              </a:rPr>
              <a:t>%</a:t>
            </a:r>
            <a:endParaRPr sz="2450">
              <a:latin typeface="Century Gothic"/>
              <a:cs typeface="Century Gothic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799607" y="1385620"/>
            <a:ext cx="2082800" cy="308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 dirty="0">
                <a:solidFill>
                  <a:srgbClr val="FEFEFE"/>
                </a:solidFill>
                <a:latin typeface="Century Gothic"/>
                <a:cs typeface="Century Gothic"/>
              </a:rPr>
              <a:t>Норма</a:t>
            </a:r>
            <a:r>
              <a:rPr sz="1900" spc="-85" dirty="0">
                <a:solidFill>
                  <a:srgbClr val="FEFEFE"/>
                </a:solidFill>
                <a:latin typeface="Century Gothic"/>
                <a:cs typeface="Century Gothic"/>
              </a:rPr>
              <a:t> </a:t>
            </a:r>
            <a:r>
              <a:rPr sz="1900" spc="-5" dirty="0">
                <a:solidFill>
                  <a:srgbClr val="FEFEFE"/>
                </a:solidFill>
                <a:latin typeface="Century Gothic"/>
                <a:cs typeface="Century Gothic"/>
              </a:rPr>
              <a:t>дисконта</a:t>
            </a:r>
            <a:endParaRPr sz="1900">
              <a:latin typeface="Century Gothic"/>
              <a:cs typeface="Century Gothic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0" y="2035301"/>
            <a:ext cx="10692130" cy="653415"/>
          </a:xfrm>
          <a:custGeom>
            <a:avLst/>
            <a:gdLst/>
            <a:ahLst/>
            <a:cxnLst/>
            <a:rect l="l" t="t" r="r" b="b"/>
            <a:pathLst>
              <a:path w="10692130" h="653414">
                <a:moveTo>
                  <a:pt x="0" y="0"/>
                </a:moveTo>
                <a:lnTo>
                  <a:pt x="10692003" y="0"/>
                </a:lnTo>
                <a:lnTo>
                  <a:pt x="10692003" y="653199"/>
                </a:lnTo>
                <a:lnTo>
                  <a:pt x="0" y="653199"/>
                </a:lnTo>
                <a:lnTo>
                  <a:pt x="0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807707" y="2024337"/>
            <a:ext cx="6360160" cy="675640"/>
          </a:xfrm>
          <a:custGeom>
            <a:avLst/>
            <a:gdLst/>
            <a:ahLst/>
            <a:cxnLst/>
            <a:rect l="l" t="t" r="r" b="b"/>
            <a:pathLst>
              <a:path w="6360159" h="675639">
                <a:moveTo>
                  <a:pt x="0" y="153032"/>
                </a:moveTo>
                <a:lnTo>
                  <a:pt x="10861" y="90021"/>
                </a:lnTo>
                <a:lnTo>
                  <a:pt x="54354" y="45010"/>
                </a:lnTo>
                <a:lnTo>
                  <a:pt x="108709" y="8999"/>
                </a:lnTo>
                <a:lnTo>
                  <a:pt x="184803" y="0"/>
                </a:lnTo>
                <a:lnTo>
                  <a:pt x="6164050" y="0"/>
                </a:lnTo>
                <a:lnTo>
                  <a:pt x="6240159" y="8999"/>
                </a:lnTo>
                <a:lnTo>
                  <a:pt x="6294514" y="45010"/>
                </a:lnTo>
                <a:lnTo>
                  <a:pt x="6337992" y="90021"/>
                </a:lnTo>
                <a:lnTo>
                  <a:pt x="6359731" y="153032"/>
                </a:lnTo>
                <a:lnTo>
                  <a:pt x="6359731" y="513083"/>
                </a:lnTo>
                <a:lnTo>
                  <a:pt x="6337992" y="576094"/>
                </a:lnTo>
                <a:lnTo>
                  <a:pt x="6294514" y="621105"/>
                </a:lnTo>
                <a:lnTo>
                  <a:pt x="6240159" y="657104"/>
                </a:lnTo>
                <a:lnTo>
                  <a:pt x="6164050" y="675115"/>
                </a:lnTo>
                <a:lnTo>
                  <a:pt x="184803" y="675115"/>
                </a:lnTo>
                <a:lnTo>
                  <a:pt x="108709" y="657104"/>
                </a:lnTo>
                <a:lnTo>
                  <a:pt x="54354" y="621105"/>
                </a:lnTo>
                <a:lnTo>
                  <a:pt x="10861" y="576094"/>
                </a:lnTo>
                <a:lnTo>
                  <a:pt x="0" y="513083"/>
                </a:lnTo>
                <a:lnTo>
                  <a:pt x="0" y="153032"/>
                </a:lnTo>
                <a:close/>
              </a:path>
            </a:pathLst>
          </a:custGeom>
          <a:ln w="70562">
            <a:solidFill>
              <a:srgbClr val="FEFE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807714" y="2024341"/>
            <a:ext cx="6360160" cy="675640"/>
          </a:xfrm>
          <a:custGeom>
            <a:avLst/>
            <a:gdLst/>
            <a:ahLst/>
            <a:cxnLst/>
            <a:rect l="l" t="t" r="r" b="b"/>
            <a:pathLst>
              <a:path w="6360159" h="675639">
                <a:moveTo>
                  <a:pt x="6164071" y="0"/>
                </a:moveTo>
                <a:lnTo>
                  <a:pt x="184810" y="0"/>
                </a:lnTo>
                <a:lnTo>
                  <a:pt x="108712" y="9004"/>
                </a:lnTo>
                <a:lnTo>
                  <a:pt x="54356" y="45008"/>
                </a:lnTo>
                <a:lnTo>
                  <a:pt x="10871" y="90017"/>
                </a:lnTo>
                <a:lnTo>
                  <a:pt x="0" y="153035"/>
                </a:lnTo>
                <a:lnTo>
                  <a:pt x="0" y="513080"/>
                </a:lnTo>
                <a:lnTo>
                  <a:pt x="10871" y="576097"/>
                </a:lnTo>
                <a:lnTo>
                  <a:pt x="54356" y="621106"/>
                </a:lnTo>
                <a:lnTo>
                  <a:pt x="108712" y="657110"/>
                </a:lnTo>
                <a:lnTo>
                  <a:pt x="184810" y="675106"/>
                </a:lnTo>
                <a:lnTo>
                  <a:pt x="6164071" y="675106"/>
                </a:lnTo>
                <a:lnTo>
                  <a:pt x="6240170" y="657110"/>
                </a:lnTo>
                <a:lnTo>
                  <a:pt x="6294526" y="621106"/>
                </a:lnTo>
                <a:lnTo>
                  <a:pt x="6338011" y="576097"/>
                </a:lnTo>
                <a:lnTo>
                  <a:pt x="6359753" y="513080"/>
                </a:lnTo>
                <a:lnTo>
                  <a:pt x="6359753" y="153035"/>
                </a:lnTo>
                <a:lnTo>
                  <a:pt x="6338011" y="90017"/>
                </a:lnTo>
                <a:lnTo>
                  <a:pt x="6294526" y="45008"/>
                </a:lnTo>
                <a:lnTo>
                  <a:pt x="6240170" y="9004"/>
                </a:lnTo>
                <a:lnTo>
                  <a:pt x="6164071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605064" y="2205926"/>
            <a:ext cx="734060" cy="3911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50" b="1" spc="5" dirty="0">
                <a:solidFill>
                  <a:srgbClr val="E31E24"/>
                </a:solidFill>
                <a:latin typeface="Century Gothic"/>
                <a:cs typeface="Century Gothic"/>
              </a:rPr>
              <a:t>45</a:t>
            </a:r>
            <a:r>
              <a:rPr sz="2450" b="1" spc="-90" dirty="0">
                <a:solidFill>
                  <a:srgbClr val="E31E24"/>
                </a:solidFill>
                <a:latin typeface="Century Gothic"/>
                <a:cs typeface="Century Gothic"/>
              </a:rPr>
              <a:t> </a:t>
            </a:r>
            <a:r>
              <a:rPr sz="2450" b="1" spc="15" dirty="0">
                <a:solidFill>
                  <a:srgbClr val="E31E24"/>
                </a:solidFill>
                <a:latin typeface="Century Gothic"/>
                <a:cs typeface="Century Gothic"/>
              </a:rPr>
              <a:t>%</a:t>
            </a:r>
            <a:endParaRPr sz="2450">
              <a:latin typeface="Century Gothic"/>
              <a:cs typeface="Century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126253" y="2197468"/>
            <a:ext cx="3429635" cy="308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 dirty="0">
                <a:solidFill>
                  <a:srgbClr val="FEFEFE"/>
                </a:solidFill>
                <a:latin typeface="Century Gothic"/>
                <a:cs typeface="Century Gothic"/>
              </a:rPr>
              <a:t>Рентабельность</a:t>
            </a:r>
            <a:r>
              <a:rPr sz="1900" spc="-55" dirty="0">
                <a:solidFill>
                  <a:srgbClr val="FEFEFE"/>
                </a:solidFill>
                <a:latin typeface="Century Gothic"/>
                <a:cs typeface="Century Gothic"/>
              </a:rPr>
              <a:t> </a:t>
            </a:r>
            <a:r>
              <a:rPr sz="1900" spc="-5" dirty="0">
                <a:solidFill>
                  <a:srgbClr val="FEFEFE"/>
                </a:solidFill>
                <a:latin typeface="Century Gothic"/>
                <a:cs typeface="Century Gothic"/>
              </a:rPr>
              <a:t>инвестиций</a:t>
            </a:r>
            <a:endParaRPr sz="1900">
              <a:latin typeface="Century Gothic"/>
              <a:cs typeface="Century Gothic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0" y="5214810"/>
            <a:ext cx="10692130" cy="653415"/>
          </a:xfrm>
          <a:custGeom>
            <a:avLst/>
            <a:gdLst/>
            <a:ahLst/>
            <a:cxnLst/>
            <a:rect l="l" t="t" r="r" b="b"/>
            <a:pathLst>
              <a:path w="10692130" h="653414">
                <a:moveTo>
                  <a:pt x="0" y="0"/>
                </a:moveTo>
                <a:lnTo>
                  <a:pt x="10692003" y="0"/>
                </a:lnTo>
                <a:lnTo>
                  <a:pt x="10692003" y="653211"/>
                </a:lnTo>
                <a:lnTo>
                  <a:pt x="0" y="653211"/>
                </a:lnTo>
                <a:lnTo>
                  <a:pt x="0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807707" y="5203861"/>
            <a:ext cx="6360160" cy="675640"/>
          </a:xfrm>
          <a:custGeom>
            <a:avLst/>
            <a:gdLst/>
            <a:ahLst/>
            <a:cxnLst/>
            <a:rect l="l" t="t" r="r" b="b"/>
            <a:pathLst>
              <a:path w="6360159" h="675639">
                <a:moveTo>
                  <a:pt x="0" y="153020"/>
                </a:moveTo>
                <a:lnTo>
                  <a:pt x="10861" y="90009"/>
                </a:lnTo>
                <a:lnTo>
                  <a:pt x="54354" y="44998"/>
                </a:lnTo>
                <a:lnTo>
                  <a:pt x="108709" y="8999"/>
                </a:lnTo>
                <a:lnTo>
                  <a:pt x="184803" y="0"/>
                </a:lnTo>
                <a:lnTo>
                  <a:pt x="6164050" y="0"/>
                </a:lnTo>
                <a:lnTo>
                  <a:pt x="6240159" y="8999"/>
                </a:lnTo>
                <a:lnTo>
                  <a:pt x="6294514" y="44998"/>
                </a:lnTo>
                <a:lnTo>
                  <a:pt x="6337992" y="90009"/>
                </a:lnTo>
                <a:lnTo>
                  <a:pt x="6359731" y="153020"/>
                </a:lnTo>
                <a:lnTo>
                  <a:pt x="6359731" y="513071"/>
                </a:lnTo>
                <a:lnTo>
                  <a:pt x="6337992" y="576082"/>
                </a:lnTo>
                <a:lnTo>
                  <a:pt x="6294514" y="621093"/>
                </a:lnTo>
                <a:lnTo>
                  <a:pt x="6240159" y="657092"/>
                </a:lnTo>
                <a:lnTo>
                  <a:pt x="6164050" y="675103"/>
                </a:lnTo>
                <a:lnTo>
                  <a:pt x="184803" y="675103"/>
                </a:lnTo>
                <a:lnTo>
                  <a:pt x="108709" y="657092"/>
                </a:lnTo>
                <a:lnTo>
                  <a:pt x="54354" y="621093"/>
                </a:lnTo>
                <a:lnTo>
                  <a:pt x="10861" y="576082"/>
                </a:lnTo>
                <a:lnTo>
                  <a:pt x="0" y="513071"/>
                </a:lnTo>
                <a:lnTo>
                  <a:pt x="0" y="153020"/>
                </a:lnTo>
                <a:close/>
              </a:path>
            </a:pathLst>
          </a:custGeom>
          <a:ln w="70562">
            <a:solidFill>
              <a:srgbClr val="FEFE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807714" y="5203862"/>
            <a:ext cx="6360160" cy="675640"/>
          </a:xfrm>
          <a:custGeom>
            <a:avLst/>
            <a:gdLst/>
            <a:ahLst/>
            <a:cxnLst/>
            <a:rect l="l" t="t" r="r" b="b"/>
            <a:pathLst>
              <a:path w="6360159" h="675639">
                <a:moveTo>
                  <a:pt x="6164071" y="0"/>
                </a:moveTo>
                <a:lnTo>
                  <a:pt x="184810" y="0"/>
                </a:lnTo>
                <a:lnTo>
                  <a:pt x="108712" y="8991"/>
                </a:lnTo>
                <a:lnTo>
                  <a:pt x="54356" y="45008"/>
                </a:lnTo>
                <a:lnTo>
                  <a:pt x="10871" y="90004"/>
                </a:lnTo>
                <a:lnTo>
                  <a:pt x="0" y="153022"/>
                </a:lnTo>
                <a:lnTo>
                  <a:pt x="0" y="513080"/>
                </a:lnTo>
                <a:lnTo>
                  <a:pt x="10871" y="576084"/>
                </a:lnTo>
                <a:lnTo>
                  <a:pt x="54356" y="621093"/>
                </a:lnTo>
                <a:lnTo>
                  <a:pt x="108712" y="657098"/>
                </a:lnTo>
                <a:lnTo>
                  <a:pt x="184810" y="675093"/>
                </a:lnTo>
                <a:lnTo>
                  <a:pt x="6164071" y="675093"/>
                </a:lnTo>
                <a:lnTo>
                  <a:pt x="6240170" y="657098"/>
                </a:lnTo>
                <a:lnTo>
                  <a:pt x="6294526" y="621093"/>
                </a:lnTo>
                <a:lnTo>
                  <a:pt x="6338011" y="576084"/>
                </a:lnTo>
                <a:lnTo>
                  <a:pt x="6359753" y="513080"/>
                </a:lnTo>
                <a:lnTo>
                  <a:pt x="6359753" y="153022"/>
                </a:lnTo>
                <a:lnTo>
                  <a:pt x="6338011" y="90004"/>
                </a:lnTo>
                <a:lnTo>
                  <a:pt x="6294526" y="45008"/>
                </a:lnTo>
                <a:lnTo>
                  <a:pt x="6240170" y="8991"/>
                </a:lnTo>
                <a:lnTo>
                  <a:pt x="6164071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4057129" y="5241404"/>
            <a:ext cx="5568315" cy="5530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105"/>
              </a:lnSpc>
            </a:pPr>
            <a:r>
              <a:rPr sz="1900" spc="-5" dirty="0">
                <a:solidFill>
                  <a:srgbClr val="FEFEFE"/>
                </a:solidFill>
                <a:latin typeface="Century Gothic"/>
                <a:cs typeface="Century Gothic"/>
              </a:rPr>
              <a:t>Отчисления с</a:t>
            </a:r>
            <a:r>
              <a:rPr sz="1900" spc="-80" dirty="0">
                <a:solidFill>
                  <a:srgbClr val="FEFEFE"/>
                </a:solidFill>
                <a:latin typeface="Century Gothic"/>
                <a:cs typeface="Century Gothic"/>
              </a:rPr>
              <a:t> </a:t>
            </a:r>
            <a:r>
              <a:rPr sz="1900" spc="-5" dirty="0">
                <a:solidFill>
                  <a:srgbClr val="FEFEFE"/>
                </a:solidFill>
                <a:latin typeface="Century Gothic"/>
                <a:cs typeface="Century Gothic"/>
              </a:rPr>
              <a:t>ФОТ</a:t>
            </a:r>
            <a:endParaRPr sz="1900">
              <a:latin typeface="Century Gothic"/>
              <a:cs typeface="Century Gothic"/>
            </a:endParaRPr>
          </a:p>
          <a:p>
            <a:pPr algn="ctr">
              <a:lnSpc>
                <a:spcPts val="2105"/>
              </a:lnSpc>
            </a:pPr>
            <a:r>
              <a:rPr sz="1900" spc="-5" dirty="0">
                <a:solidFill>
                  <a:srgbClr val="FEFEFE"/>
                </a:solidFill>
                <a:latin typeface="Century Gothic"/>
                <a:cs typeface="Century Gothic"/>
              </a:rPr>
              <a:t>(НДФЛ, отчисления во внебюджетные</a:t>
            </a:r>
            <a:r>
              <a:rPr sz="1900" spc="-35" dirty="0">
                <a:solidFill>
                  <a:srgbClr val="FEFEFE"/>
                </a:solidFill>
                <a:latin typeface="Century Gothic"/>
                <a:cs typeface="Century Gothic"/>
              </a:rPr>
              <a:t> </a:t>
            </a:r>
            <a:r>
              <a:rPr sz="1900" spc="-5" dirty="0">
                <a:solidFill>
                  <a:srgbClr val="FEFEFE"/>
                </a:solidFill>
                <a:latin typeface="Century Gothic"/>
                <a:cs typeface="Century Gothic"/>
              </a:rPr>
              <a:t>фонды)</a:t>
            </a:r>
            <a:endParaRPr sz="1900">
              <a:latin typeface="Century Gothic"/>
              <a:cs typeface="Century Gothic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77486" y="5332704"/>
            <a:ext cx="2988945" cy="3911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 dirty="0">
                <a:solidFill>
                  <a:srgbClr val="E31E24"/>
                </a:solidFill>
                <a:latin typeface="Century Gothic"/>
                <a:cs typeface="Century Gothic"/>
              </a:rPr>
              <a:t>более </a:t>
            </a:r>
            <a:r>
              <a:rPr sz="2450" b="1" spc="5" dirty="0">
                <a:solidFill>
                  <a:srgbClr val="E31E24"/>
                </a:solidFill>
                <a:latin typeface="Century Gothic"/>
                <a:cs typeface="Century Gothic"/>
              </a:rPr>
              <a:t>100 </a:t>
            </a:r>
            <a:r>
              <a:rPr sz="1700" dirty="0">
                <a:solidFill>
                  <a:srgbClr val="E31E24"/>
                </a:solidFill>
                <a:latin typeface="Century Gothic"/>
                <a:cs typeface="Century Gothic"/>
              </a:rPr>
              <a:t>млн. руб. в</a:t>
            </a:r>
            <a:r>
              <a:rPr sz="1700" spc="-35" dirty="0">
                <a:solidFill>
                  <a:srgbClr val="E31E24"/>
                </a:solidFill>
                <a:latin typeface="Century Gothic"/>
                <a:cs typeface="Century Gothic"/>
              </a:rPr>
              <a:t> </a:t>
            </a:r>
            <a:r>
              <a:rPr sz="1700" dirty="0">
                <a:solidFill>
                  <a:srgbClr val="E31E24"/>
                </a:solidFill>
                <a:latin typeface="Century Gothic"/>
                <a:cs typeface="Century Gothic"/>
              </a:rPr>
              <a:t>год</a:t>
            </a:r>
            <a:endParaRPr sz="1700">
              <a:latin typeface="Century Gothic"/>
              <a:cs typeface="Century Gothic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0" y="4419930"/>
            <a:ext cx="10692130" cy="653415"/>
          </a:xfrm>
          <a:custGeom>
            <a:avLst/>
            <a:gdLst/>
            <a:ahLst/>
            <a:cxnLst/>
            <a:rect l="l" t="t" r="r" b="b"/>
            <a:pathLst>
              <a:path w="10692130" h="653414">
                <a:moveTo>
                  <a:pt x="0" y="0"/>
                </a:moveTo>
                <a:lnTo>
                  <a:pt x="10692003" y="0"/>
                </a:lnTo>
                <a:lnTo>
                  <a:pt x="10692003" y="653211"/>
                </a:lnTo>
                <a:lnTo>
                  <a:pt x="0" y="653211"/>
                </a:lnTo>
                <a:lnTo>
                  <a:pt x="0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807707" y="4408980"/>
            <a:ext cx="6360160" cy="675640"/>
          </a:xfrm>
          <a:custGeom>
            <a:avLst/>
            <a:gdLst/>
            <a:ahLst/>
            <a:cxnLst/>
            <a:rect l="l" t="t" r="r" b="b"/>
            <a:pathLst>
              <a:path w="6360159" h="675639">
                <a:moveTo>
                  <a:pt x="0" y="153020"/>
                </a:moveTo>
                <a:lnTo>
                  <a:pt x="10861" y="90009"/>
                </a:lnTo>
                <a:lnTo>
                  <a:pt x="54354" y="44998"/>
                </a:lnTo>
                <a:lnTo>
                  <a:pt x="108709" y="8999"/>
                </a:lnTo>
                <a:lnTo>
                  <a:pt x="184803" y="0"/>
                </a:lnTo>
                <a:lnTo>
                  <a:pt x="6164050" y="0"/>
                </a:lnTo>
                <a:lnTo>
                  <a:pt x="6240159" y="8999"/>
                </a:lnTo>
                <a:lnTo>
                  <a:pt x="6294514" y="44998"/>
                </a:lnTo>
                <a:lnTo>
                  <a:pt x="6337992" y="90009"/>
                </a:lnTo>
                <a:lnTo>
                  <a:pt x="6359731" y="153020"/>
                </a:lnTo>
                <a:lnTo>
                  <a:pt x="6359731" y="513071"/>
                </a:lnTo>
                <a:lnTo>
                  <a:pt x="6337992" y="576094"/>
                </a:lnTo>
                <a:lnTo>
                  <a:pt x="6294514" y="621093"/>
                </a:lnTo>
                <a:lnTo>
                  <a:pt x="6240159" y="657104"/>
                </a:lnTo>
                <a:lnTo>
                  <a:pt x="6164050" y="675103"/>
                </a:lnTo>
                <a:lnTo>
                  <a:pt x="184803" y="675103"/>
                </a:lnTo>
                <a:lnTo>
                  <a:pt x="108709" y="657104"/>
                </a:lnTo>
                <a:lnTo>
                  <a:pt x="54354" y="621093"/>
                </a:lnTo>
                <a:lnTo>
                  <a:pt x="10861" y="576094"/>
                </a:lnTo>
                <a:lnTo>
                  <a:pt x="0" y="513071"/>
                </a:lnTo>
                <a:lnTo>
                  <a:pt x="0" y="153020"/>
                </a:lnTo>
                <a:close/>
              </a:path>
            </a:pathLst>
          </a:custGeom>
          <a:ln w="70562">
            <a:solidFill>
              <a:srgbClr val="FEFE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807714" y="4408982"/>
            <a:ext cx="6360160" cy="675640"/>
          </a:xfrm>
          <a:custGeom>
            <a:avLst/>
            <a:gdLst/>
            <a:ahLst/>
            <a:cxnLst/>
            <a:rect l="l" t="t" r="r" b="b"/>
            <a:pathLst>
              <a:path w="6360159" h="675639">
                <a:moveTo>
                  <a:pt x="6164071" y="0"/>
                </a:moveTo>
                <a:lnTo>
                  <a:pt x="184810" y="0"/>
                </a:lnTo>
                <a:lnTo>
                  <a:pt x="108712" y="8991"/>
                </a:lnTo>
                <a:lnTo>
                  <a:pt x="54356" y="45008"/>
                </a:lnTo>
                <a:lnTo>
                  <a:pt x="10871" y="90017"/>
                </a:lnTo>
                <a:lnTo>
                  <a:pt x="0" y="153022"/>
                </a:lnTo>
                <a:lnTo>
                  <a:pt x="0" y="513079"/>
                </a:lnTo>
                <a:lnTo>
                  <a:pt x="10871" y="576084"/>
                </a:lnTo>
                <a:lnTo>
                  <a:pt x="54356" y="621093"/>
                </a:lnTo>
                <a:lnTo>
                  <a:pt x="108712" y="657097"/>
                </a:lnTo>
                <a:lnTo>
                  <a:pt x="184810" y="675106"/>
                </a:lnTo>
                <a:lnTo>
                  <a:pt x="6164071" y="675106"/>
                </a:lnTo>
                <a:lnTo>
                  <a:pt x="6240170" y="657097"/>
                </a:lnTo>
                <a:lnTo>
                  <a:pt x="6294526" y="621093"/>
                </a:lnTo>
                <a:lnTo>
                  <a:pt x="6338011" y="576084"/>
                </a:lnTo>
                <a:lnTo>
                  <a:pt x="6359753" y="513079"/>
                </a:lnTo>
                <a:lnTo>
                  <a:pt x="6359753" y="153022"/>
                </a:lnTo>
                <a:lnTo>
                  <a:pt x="6338011" y="90017"/>
                </a:lnTo>
                <a:lnTo>
                  <a:pt x="6294526" y="45008"/>
                </a:lnTo>
                <a:lnTo>
                  <a:pt x="6240170" y="8991"/>
                </a:lnTo>
                <a:lnTo>
                  <a:pt x="6164071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797674" y="4523117"/>
            <a:ext cx="2348230" cy="3911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450" b="1" spc="5" dirty="0">
                <a:solidFill>
                  <a:srgbClr val="E31E24"/>
                </a:solidFill>
                <a:latin typeface="Century Gothic"/>
                <a:cs typeface="Century Gothic"/>
              </a:rPr>
              <a:t>7</a:t>
            </a:r>
            <a:r>
              <a:rPr sz="2450" b="1" spc="5" dirty="0" smtClean="0">
                <a:solidFill>
                  <a:srgbClr val="E31E24"/>
                </a:solidFill>
                <a:latin typeface="Century Gothic"/>
                <a:cs typeface="Century Gothic"/>
              </a:rPr>
              <a:t>20 </a:t>
            </a:r>
            <a:r>
              <a:rPr sz="1700" dirty="0">
                <a:solidFill>
                  <a:srgbClr val="E31E24"/>
                </a:solidFill>
                <a:latin typeface="Century Gothic"/>
                <a:cs typeface="Century Gothic"/>
              </a:rPr>
              <a:t>рабочих</a:t>
            </a:r>
            <a:r>
              <a:rPr sz="1700" spc="-45" dirty="0">
                <a:solidFill>
                  <a:srgbClr val="E31E24"/>
                </a:solidFill>
                <a:latin typeface="Century Gothic"/>
                <a:cs typeface="Century Gothic"/>
              </a:rPr>
              <a:t> </a:t>
            </a:r>
            <a:r>
              <a:rPr sz="1700" dirty="0">
                <a:solidFill>
                  <a:srgbClr val="E31E24"/>
                </a:solidFill>
                <a:latin typeface="Century Gothic"/>
                <a:cs typeface="Century Gothic"/>
              </a:rPr>
              <a:t>мест</a:t>
            </a:r>
            <a:endParaRPr sz="1700" dirty="0">
              <a:latin typeface="Century Gothic"/>
              <a:cs typeface="Century Gothic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570639" y="4570552"/>
            <a:ext cx="2540635" cy="308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 dirty="0">
                <a:solidFill>
                  <a:srgbClr val="FEFEFE"/>
                </a:solidFill>
                <a:latin typeface="Century Gothic"/>
                <a:cs typeface="Century Gothic"/>
              </a:rPr>
              <a:t>Тепличный</a:t>
            </a:r>
            <a:r>
              <a:rPr sz="1900" spc="-75" dirty="0">
                <a:solidFill>
                  <a:srgbClr val="FEFEFE"/>
                </a:solidFill>
                <a:latin typeface="Century Gothic"/>
                <a:cs typeface="Century Gothic"/>
              </a:rPr>
              <a:t> </a:t>
            </a:r>
            <a:r>
              <a:rPr sz="1900" spc="-5" dirty="0">
                <a:solidFill>
                  <a:srgbClr val="FEFEFE"/>
                </a:solidFill>
                <a:latin typeface="Century Gothic"/>
                <a:cs typeface="Century Gothic"/>
              </a:rPr>
              <a:t>комплекс</a:t>
            </a:r>
            <a:endParaRPr sz="1900">
              <a:latin typeface="Century Gothic"/>
              <a:cs typeface="Century Gothic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0" y="6009690"/>
            <a:ext cx="10692130" cy="653415"/>
          </a:xfrm>
          <a:custGeom>
            <a:avLst/>
            <a:gdLst/>
            <a:ahLst/>
            <a:cxnLst/>
            <a:rect l="l" t="t" r="r" b="b"/>
            <a:pathLst>
              <a:path w="10692130" h="653415">
                <a:moveTo>
                  <a:pt x="0" y="0"/>
                </a:moveTo>
                <a:lnTo>
                  <a:pt x="10692003" y="0"/>
                </a:lnTo>
                <a:lnTo>
                  <a:pt x="10692003" y="653194"/>
                </a:lnTo>
                <a:lnTo>
                  <a:pt x="0" y="653194"/>
                </a:lnTo>
                <a:lnTo>
                  <a:pt x="0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807707" y="5998729"/>
            <a:ext cx="6360160" cy="675640"/>
          </a:xfrm>
          <a:custGeom>
            <a:avLst/>
            <a:gdLst/>
            <a:ahLst/>
            <a:cxnLst/>
            <a:rect l="l" t="t" r="r" b="b"/>
            <a:pathLst>
              <a:path w="6360159" h="675640">
                <a:moveTo>
                  <a:pt x="0" y="153020"/>
                </a:moveTo>
                <a:lnTo>
                  <a:pt x="10861" y="90009"/>
                </a:lnTo>
                <a:lnTo>
                  <a:pt x="54354" y="45010"/>
                </a:lnTo>
                <a:lnTo>
                  <a:pt x="108709" y="8999"/>
                </a:lnTo>
                <a:lnTo>
                  <a:pt x="184803" y="0"/>
                </a:lnTo>
                <a:lnTo>
                  <a:pt x="6164050" y="0"/>
                </a:lnTo>
                <a:lnTo>
                  <a:pt x="6240159" y="8999"/>
                </a:lnTo>
                <a:lnTo>
                  <a:pt x="6294514" y="45010"/>
                </a:lnTo>
                <a:lnTo>
                  <a:pt x="6337992" y="90009"/>
                </a:lnTo>
                <a:lnTo>
                  <a:pt x="6359731" y="153020"/>
                </a:lnTo>
                <a:lnTo>
                  <a:pt x="6359731" y="513078"/>
                </a:lnTo>
                <a:lnTo>
                  <a:pt x="6337992" y="576089"/>
                </a:lnTo>
                <a:lnTo>
                  <a:pt x="6294514" y="621093"/>
                </a:lnTo>
                <a:lnTo>
                  <a:pt x="6240159" y="657103"/>
                </a:lnTo>
                <a:lnTo>
                  <a:pt x="6164050" y="675106"/>
                </a:lnTo>
                <a:lnTo>
                  <a:pt x="184803" y="675106"/>
                </a:lnTo>
                <a:lnTo>
                  <a:pt x="108709" y="657103"/>
                </a:lnTo>
                <a:lnTo>
                  <a:pt x="54354" y="621093"/>
                </a:lnTo>
                <a:lnTo>
                  <a:pt x="10861" y="576089"/>
                </a:lnTo>
                <a:lnTo>
                  <a:pt x="0" y="513078"/>
                </a:lnTo>
                <a:lnTo>
                  <a:pt x="0" y="153020"/>
                </a:lnTo>
                <a:close/>
              </a:path>
            </a:pathLst>
          </a:custGeom>
          <a:ln w="70562">
            <a:solidFill>
              <a:srgbClr val="FEFE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807714" y="5998730"/>
            <a:ext cx="6360160" cy="675640"/>
          </a:xfrm>
          <a:custGeom>
            <a:avLst/>
            <a:gdLst/>
            <a:ahLst/>
            <a:cxnLst/>
            <a:rect l="l" t="t" r="r" b="b"/>
            <a:pathLst>
              <a:path w="6360159" h="675640">
                <a:moveTo>
                  <a:pt x="6164071" y="0"/>
                </a:moveTo>
                <a:lnTo>
                  <a:pt x="184810" y="0"/>
                </a:lnTo>
                <a:lnTo>
                  <a:pt x="108712" y="9004"/>
                </a:lnTo>
                <a:lnTo>
                  <a:pt x="54356" y="45008"/>
                </a:lnTo>
                <a:lnTo>
                  <a:pt x="10871" y="90017"/>
                </a:lnTo>
                <a:lnTo>
                  <a:pt x="0" y="153022"/>
                </a:lnTo>
                <a:lnTo>
                  <a:pt x="0" y="513080"/>
                </a:lnTo>
                <a:lnTo>
                  <a:pt x="10871" y="576091"/>
                </a:lnTo>
                <a:lnTo>
                  <a:pt x="54356" y="621094"/>
                </a:lnTo>
                <a:lnTo>
                  <a:pt x="108712" y="657101"/>
                </a:lnTo>
                <a:lnTo>
                  <a:pt x="184810" y="675105"/>
                </a:lnTo>
                <a:lnTo>
                  <a:pt x="6164071" y="675105"/>
                </a:lnTo>
                <a:lnTo>
                  <a:pt x="6240170" y="657101"/>
                </a:lnTo>
                <a:lnTo>
                  <a:pt x="6294526" y="621094"/>
                </a:lnTo>
                <a:lnTo>
                  <a:pt x="6338011" y="576091"/>
                </a:lnTo>
                <a:lnTo>
                  <a:pt x="6359753" y="513080"/>
                </a:lnTo>
                <a:lnTo>
                  <a:pt x="6359753" y="153022"/>
                </a:lnTo>
                <a:lnTo>
                  <a:pt x="6338011" y="90017"/>
                </a:lnTo>
                <a:lnTo>
                  <a:pt x="6294526" y="45008"/>
                </a:lnTo>
                <a:lnTo>
                  <a:pt x="6240170" y="9004"/>
                </a:lnTo>
                <a:lnTo>
                  <a:pt x="6164071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4611382" y="6160303"/>
            <a:ext cx="4459605" cy="308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 dirty="0">
                <a:solidFill>
                  <a:srgbClr val="FEFEFE"/>
                </a:solidFill>
                <a:latin typeface="Century Gothic"/>
                <a:cs typeface="Century Gothic"/>
              </a:rPr>
              <a:t>Единый сельскохозяйственный</a:t>
            </a:r>
            <a:r>
              <a:rPr sz="1900" spc="-40" dirty="0">
                <a:solidFill>
                  <a:srgbClr val="FEFEFE"/>
                </a:solidFill>
                <a:latin typeface="Century Gothic"/>
                <a:cs typeface="Century Gothic"/>
              </a:rPr>
              <a:t> </a:t>
            </a:r>
            <a:r>
              <a:rPr sz="1900" spc="-5" dirty="0">
                <a:solidFill>
                  <a:srgbClr val="FEFEFE"/>
                </a:solidFill>
                <a:latin typeface="Century Gothic"/>
                <a:cs typeface="Century Gothic"/>
              </a:rPr>
              <a:t>налог</a:t>
            </a:r>
            <a:endParaRPr sz="1900">
              <a:latin typeface="Century Gothic"/>
              <a:cs typeface="Century Gothic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65226" y="6122973"/>
            <a:ext cx="2813685" cy="3911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 dirty="0">
                <a:solidFill>
                  <a:srgbClr val="E31E24"/>
                </a:solidFill>
                <a:latin typeface="Century Gothic"/>
                <a:cs typeface="Century Gothic"/>
              </a:rPr>
              <a:t>более </a:t>
            </a:r>
            <a:r>
              <a:rPr sz="2450" b="1" spc="5" dirty="0">
                <a:solidFill>
                  <a:srgbClr val="E31E24"/>
                </a:solidFill>
                <a:latin typeface="Century Gothic"/>
                <a:cs typeface="Century Gothic"/>
              </a:rPr>
              <a:t>60 </a:t>
            </a:r>
            <a:r>
              <a:rPr sz="1700" dirty="0">
                <a:solidFill>
                  <a:srgbClr val="E31E24"/>
                </a:solidFill>
                <a:latin typeface="Century Gothic"/>
                <a:cs typeface="Century Gothic"/>
              </a:rPr>
              <a:t>млн. руб. в</a:t>
            </a:r>
            <a:r>
              <a:rPr sz="1700" spc="-40" dirty="0">
                <a:solidFill>
                  <a:srgbClr val="E31E24"/>
                </a:solidFill>
                <a:latin typeface="Century Gothic"/>
                <a:cs typeface="Century Gothic"/>
              </a:rPr>
              <a:t> </a:t>
            </a:r>
            <a:r>
              <a:rPr sz="1700" dirty="0">
                <a:solidFill>
                  <a:srgbClr val="E31E24"/>
                </a:solidFill>
                <a:latin typeface="Century Gothic"/>
                <a:cs typeface="Century Gothic"/>
              </a:rPr>
              <a:t>год</a:t>
            </a:r>
            <a:endParaRPr sz="1700">
              <a:latin typeface="Century Gothic"/>
              <a:cs typeface="Century Gothic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0" y="3625062"/>
            <a:ext cx="10692130" cy="653415"/>
          </a:xfrm>
          <a:custGeom>
            <a:avLst/>
            <a:gdLst/>
            <a:ahLst/>
            <a:cxnLst/>
            <a:rect l="l" t="t" r="r" b="b"/>
            <a:pathLst>
              <a:path w="10692130" h="653414">
                <a:moveTo>
                  <a:pt x="0" y="0"/>
                </a:moveTo>
                <a:lnTo>
                  <a:pt x="10692003" y="0"/>
                </a:lnTo>
                <a:lnTo>
                  <a:pt x="10692003" y="653199"/>
                </a:lnTo>
                <a:lnTo>
                  <a:pt x="0" y="653199"/>
                </a:lnTo>
                <a:lnTo>
                  <a:pt x="0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807707" y="3614099"/>
            <a:ext cx="6360160" cy="675640"/>
          </a:xfrm>
          <a:custGeom>
            <a:avLst/>
            <a:gdLst/>
            <a:ahLst/>
            <a:cxnLst/>
            <a:rect l="l" t="t" r="r" b="b"/>
            <a:pathLst>
              <a:path w="6360159" h="675639">
                <a:moveTo>
                  <a:pt x="0" y="153020"/>
                </a:moveTo>
                <a:lnTo>
                  <a:pt x="10861" y="90009"/>
                </a:lnTo>
                <a:lnTo>
                  <a:pt x="54354" y="45010"/>
                </a:lnTo>
                <a:lnTo>
                  <a:pt x="108709" y="8999"/>
                </a:lnTo>
                <a:lnTo>
                  <a:pt x="184803" y="0"/>
                </a:lnTo>
                <a:lnTo>
                  <a:pt x="6164050" y="0"/>
                </a:lnTo>
                <a:lnTo>
                  <a:pt x="6240159" y="8999"/>
                </a:lnTo>
                <a:lnTo>
                  <a:pt x="6294514" y="45010"/>
                </a:lnTo>
                <a:lnTo>
                  <a:pt x="6337992" y="90009"/>
                </a:lnTo>
                <a:lnTo>
                  <a:pt x="6359731" y="153020"/>
                </a:lnTo>
                <a:lnTo>
                  <a:pt x="6359731" y="513083"/>
                </a:lnTo>
                <a:lnTo>
                  <a:pt x="6337992" y="576094"/>
                </a:lnTo>
                <a:lnTo>
                  <a:pt x="6294514" y="621093"/>
                </a:lnTo>
                <a:lnTo>
                  <a:pt x="6240159" y="657104"/>
                </a:lnTo>
                <a:lnTo>
                  <a:pt x="6164050" y="675103"/>
                </a:lnTo>
                <a:lnTo>
                  <a:pt x="184803" y="675103"/>
                </a:lnTo>
                <a:lnTo>
                  <a:pt x="108709" y="657104"/>
                </a:lnTo>
                <a:lnTo>
                  <a:pt x="54354" y="621093"/>
                </a:lnTo>
                <a:lnTo>
                  <a:pt x="10861" y="576094"/>
                </a:lnTo>
                <a:lnTo>
                  <a:pt x="0" y="513083"/>
                </a:lnTo>
                <a:lnTo>
                  <a:pt x="0" y="153020"/>
                </a:lnTo>
                <a:close/>
              </a:path>
            </a:pathLst>
          </a:custGeom>
          <a:ln w="70562">
            <a:solidFill>
              <a:srgbClr val="FEFE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807714" y="3614102"/>
            <a:ext cx="6360160" cy="675640"/>
          </a:xfrm>
          <a:custGeom>
            <a:avLst/>
            <a:gdLst/>
            <a:ahLst/>
            <a:cxnLst/>
            <a:rect l="l" t="t" r="r" b="b"/>
            <a:pathLst>
              <a:path w="6360159" h="675639">
                <a:moveTo>
                  <a:pt x="6164071" y="0"/>
                </a:moveTo>
                <a:lnTo>
                  <a:pt x="184810" y="0"/>
                </a:lnTo>
                <a:lnTo>
                  <a:pt x="108712" y="9004"/>
                </a:lnTo>
                <a:lnTo>
                  <a:pt x="54356" y="45008"/>
                </a:lnTo>
                <a:lnTo>
                  <a:pt x="10871" y="90017"/>
                </a:lnTo>
                <a:lnTo>
                  <a:pt x="0" y="153022"/>
                </a:lnTo>
                <a:lnTo>
                  <a:pt x="0" y="513080"/>
                </a:lnTo>
                <a:lnTo>
                  <a:pt x="10871" y="576084"/>
                </a:lnTo>
                <a:lnTo>
                  <a:pt x="54356" y="621093"/>
                </a:lnTo>
                <a:lnTo>
                  <a:pt x="108712" y="657098"/>
                </a:lnTo>
                <a:lnTo>
                  <a:pt x="184810" y="675106"/>
                </a:lnTo>
                <a:lnTo>
                  <a:pt x="6164071" y="675106"/>
                </a:lnTo>
                <a:lnTo>
                  <a:pt x="6240170" y="657098"/>
                </a:lnTo>
                <a:lnTo>
                  <a:pt x="6294526" y="621093"/>
                </a:lnTo>
                <a:lnTo>
                  <a:pt x="6338011" y="576084"/>
                </a:lnTo>
                <a:lnTo>
                  <a:pt x="6359753" y="513080"/>
                </a:lnTo>
                <a:lnTo>
                  <a:pt x="6359753" y="153022"/>
                </a:lnTo>
                <a:lnTo>
                  <a:pt x="6338011" y="90017"/>
                </a:lnTo>
                <a:lnTo>
                  <a:pt x="6294526" y="45008"/>
                </a:lnTo>
                <a:lnTo>
                  <a:pt x="6240170" y="9004"/>
                </a:lnTo>
                <a:lnTo>
                  <a:pt x="6164071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1557908" y="3728249"/>
            <a:ext cx="828040" cy="3911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50" b="1" spc="5" dirty="0">
                <a:solidFill>
                  <a:srgbClr val="E31E24"/>
                </a:solidFill>
                <a:latin typeface="Century Gothic"/>
                <a:cs typeface="Century Gothic"/>
              </a:rPr>
              <a:t>8</a:t>
            </a:r>
            <a:r>
              <a:rPr sz="2450" b="1" spc="-80" dirty="0">
                <a:solidFill>
                  <a:srgbClr val="E31E24"/>
                </a:solidFill>
                <a:latin typeface="Century Gothic"/>
                <a:cs typeface="Century Gothic"/>
              </a:rPr>
              <a:t> </a:t>
            </a:r>
            <a:r>
              <a:rPr sz="2450" b="1" spc="5" dirty="0">
                <a:solidFill>
                  <a:srgbClr val="E31E24"/>
                </a:solidFill>
                <a:latin typeface="Century Gothic"/>
                <a:cs typeface="Century Gothic"/>
              </a:rPr>
              <a:t>лет</a:t>
            </a:r>
            <a:endParaRPr sz="2450">
              <a:latin typeface="Century Gothic"/>
              <a:cs typeface="Century Gothic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313288" y="3775671"/>
            <a:ext cx="5055870" cy="308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 dirty="0">
                <a:solidFill>
                  <a:srgbClr val="FEFEFE"/>
                </a:solidFill>
                <a:latin typeface="Century Gothic"/>
                <a:cs typeface="Century Gothic"/>
              </a:rPr>
              <a:t>Дисконтированный период</a:t>
            </a:r>
            <a:r>
              <a:rPr sz="1900" spc="-45" dirty="0">
                <a:solidFill>
                  <a:srgbClr val="FEFEFE"/>
                </a:solidFill>
                <a:latin typeface="Century Gothic"/>
                <a:cs typeface="Century Gothic"/>
              </a:rPr>
              <a:t> </a:t>
            </a:r>
            <a:r>
              <a:rPr sz="1900" spc="-5" dirty="0">
                <a:solidFill>
                  <a:srgbClr val="FEFEFE"/>
                </a:solidFill>
                <a:latin typeface="Century Gothic"/>
                <a:cs typeface="Century Gothic"/>
              </a:rPr>
              <a:t>окупаемости</a:t>
            </a:r>
            <a:endParaRPr sz="1900">
              <a:latin typeface="Century Gothic"/>
              <a:cs typeface="Century Gothic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0" y="2830182"/>
            <a:ext cx="10692130" cy="653415"/>
          </a:xfrm>
          <a:custGeom>
            <a:avLst/>
            <a:gdLst/>
            <a:ahLst/>
            <a:cxnLst/>
            <a:rect l="l" t="t" r="r" b="b"/>
            <a:pathLst>
              <a:path w="10692130" h="653414">
                <a:moveTo>
                  <a:pt x="0" y="0"/>
                </a:moveTo>
                <a:lnTo>
                  <a:pt x="10692003" y="0"/>
                </a:lnTo>
                <a:lnTo>
                  <a:pt x="10692003" y="653199"/>
                </a:lnTo>
                <a:lnTo>
                  <a:pt x="0" y="653199"/>
                </a:lnTo>
                <a:lnTo>
                  <a:pt x="0" y="0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3807707" y="2819230"/>
            <a:ext cx="6360160" cy="675640"/>
          </a:xfrm>
          <a:custGeom>
            <a:avLst/>
            <a:gdLst/>
            <a:ahLst/>
            <a:cxnLst/>
            <a:rect l="l" t="t" r="r" b="b"/>
            <a:pathLst>
              <a:path w="6360159" h="675639">
                <a:moveTo>
                  <a:pt x="0" y="153020"/>
                </a:moveTo>
                <a:lnTo>
                  <a:pt x="10861" y="90009"/>
                </a:lnTo>
                <a:lnTo>
                  <a:pt x="54354" y="44998"/>
                </a:lnTo>
                <a:lnTo>
                  <a:pt x="108709" y="8987"/>
                </a:lnTo>
                <a:lnTo>
                  <a:pt x="184803" y="0"/>
                </a:lnTo>
                <a:lnTo>
                  <a:pt x="6164050" y="0"/>
                </a:lnTo>
                <a:lnTo>
                  <a:pt x="6240159" y="8987"/>
                </a:lnTo>
                <a:lnTo>
                  <a:pt x="6294514" y="44998"/>
                </a:lnTo>
                <a:lnTo>
                  <a:pt x="6337992" y="90009"/>
                </a:lnTo>
                <a:lnTo>
                  <a:pt x="6359731" y="153020"/>
                </a:lnTo>
                <a:lnTo>
                  <a:pt x="6359731" y="513071"/>
                </a:lnTo>
                <a:lnTo>
                  <a:pt x="6337992" y="576082"/>
                </a:lnTo>
                <a:lnTo>
                  <a:pt x="6294514" y="621093"/>
                </a:lnTo>
                <a:lnTo>
                  <a:pt x="6240159" y="657092"/>
                </a:lnTo>
                <a:lnTo>
                  <a:pt x="6164050" y="675103"/>
                </a:lnTo>
                <a:lnTo>
                  <a:pt x="184803" y="675103"/>
                </a:lnTo>
                <a:lnTo>
                  <a:pt x="108709" y="657092"/>
                </a:lnTo>
                <a:lnTo>
                  <a:pt x="54354" y="621093"/>
                </a:lnTo>
                <a:lnTo>
                  <a:pt x="10861" y="576082"/>
                </a:lnTo>
                <a:lnTo>
                  <a:pt x="0" y="513071"/>
                </a:lnTo>
                <a:lnTo>
                  <a:pt x="0" y="153020"/>
                </a:lnTo>
                <a:close/>
              </a:path>
            </a:pathLst>
          </a:custGeom>
          <a:ln w="70562">
            <a:solidFill>
              <a:srgbClr val="FEFE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3807714" y="2819234"/>
            <a:ext cx="6360160" cy="675640"/>
          </a:xfrm>
          <a:custGeom>
            <a:avLst/>
            <a:gdLst/>
            <a:ahLst/>
            <a:cxnLst/>
            <a:rect l="l" t="t" r="r" b="b"/>
            <a:pathLst>
              <a:path w="6360159" h="675639">
                <a:moveTo>
                  <a:pt x="6164071" y="0"/>
                </a:moveTo>
                <a:lnTo>
                  <a:pt x="184810" y="0"/>
                </a:lnTo>
                <a:lnTo>
                  <a:pt x="108712" y="8991"/>
                </a:lnTo>
                <a:lnTo>
                  <a:pt x="54356" y="45008"/>
                </a:lnTo>
                <a:lnTo>
                  <a:pt x="10871" y="90004"/>
                </a:lnTo>
                <a:lnTo>
                  <a:pt x="0" y="153022"/>
                </a:lnTo>
                <a:lnTo>
                  <a:pt x="0" y="513067"/>
                </a:lnTo>
                <a:lnTo>
                  <a:pt x="10871" y="576084"/>
                </a:lnTo>
                <a:lnTo>
                  <a:pt x="54356" y="621093"/>
                </a:lnTo>
                <a:lnTo>
                  <a:pt x="108712" y="657098"/>
                </a:lnTo>
                <a:lnTo>
                  <a:pt x="184810" y="675093"/>
                </a:lnTo>
                <a:lnTo>
                  <a:pt x="6164071" y="675093"/>
                </a:lnTo>
                <a:lnTo>
                  <a:pt x="6240170" y="657098"/>
                </a:lnTo>
                <a:lnTo>
                  <a:pt x="6294526" y="621093"/>
                </a:lnTo>
                <a:lnTo>
                  <a:pt x="6338011" y="576084"/>
                </a:lnTo>
                <a:lnTo>
                  <a:pt x="6359753" y="513067"/>
                </a:lnTo>
                <a:lnTo>
                  <a:pt x="6359753" y="153022"/>
                </a:lnTo>
                <a:lnTo>
                  <a:pt x="6338011" y="90004"/>
                </a:lnTo>
                <a:lnTo>
                  <a:pt x="6294526" y="45008"/>
                </a:lnTo>
                <a:lnTo>
                  <a:pt x="6240170" y="8991"/>
                </a:lnTo>
                <a:lnTo>
                  <a:pt x="6164071" y="0"/>
                </a:lnTo>
                <a:close/>
              </a:path>
            </a:pathLst>
          </a:custGeom>
          <a:solidFill>
            <a:srgbClr val="79A5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1557908" y="2946095"/>
            <a:ext cx="828040" cy="3911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50" b="1" spc="5" dirty="0">
                <a:solidFill>
                  <a:srgbClr val="E31E24"/>
                </a:solidFill>
                <a:latin typeface="Century Gothic"/>
                <a:cs typeface="Century Gothic"/>
              </a:rPr>
              <a:t>7</a:t>
            </a:r>
            <a:r>
              <a:rPr sz="2450" b="1" spc="-80" dirty="0">
                <a:solidFill>
                  <a:srgbClr val="E31E24"/>
                </a:solidFill>
                <a:latin typeface="Century Gothic"/>
                <a:cs typeface="Century Gothic"/>
              </a:rPr>
              <a:t> </a:t>
            </a:r>
            <a:r>
              <a:rPr sz="2450" b="1" spc="5" dirty="0">
                <a:solidFill>
                  <a:srgbClr val="E31E24"/>
                </a:solidFill>
                <a:latin typeface="Century Gothic"/>
                <a:cs typeface="Century Gothic"/>
              </a:rPr>
              <a:t>лет</a:t>
            </a:r>
            <a:endParaRPr sz="2450">
              <a:latin typeface="Century Gothic"/>
              <a:cs typeface="Century Gothic"/>
            </a:endParaRPr>
          </a:p>
        </p:txBody>
      </p:sp>
      <p:sp>
        <p:nvSpPr>
          <p:cNvPr id="51" name="object 5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2205"/>
              </a:lnSpc>
            </a:pPr>
            <a:fld id="{81D60167-4931-47E6-BA6A-407CBD079E47}" type="slidenum">
              <a:rPr dirty="0"/>
              <a:t>9</a:t>
            </a:fld>
            <a:endParaRPr dirty="0"/>
          </a:p>
        </p:txBody>
      </p:sp>
      <p:sp>
        <p:nvSpPr>
          <p:cNvPr id="50" name="object 50"/>
          <p:cNvSpPr txBox="1"/>
          <p:nvPr/>
        </p:nvSpPr>
        <p:spPr>
          <a:xfrm>
            <a:off x="4964938" y="2980791"/>
            <a:ext cx="3752215" cy="308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 dirty="0">
                <a:solidFill>
                  <a:srgbClr val="FEFEFE"/>
                </a:solidFill>
                <a:latin typeface="Century Gothic"/>
                <a:cs typeface="Century Gothic"/>
              </a:rPr>
              <a:t>Простой период</a:t>
            </a:r>
            <a:r>
              <a:rPr sz="1900" spc="-60" dirty="0">
                <a:solidFill>
                  <a:srgbClr val="FEFEFE"/>
                </a:solidFill>
                <a:latin typeface="Century Gothic"/>
                <a:cs typeface="Century Gothic"/>
              </a:rPr>
              <a:t> </a:t>
            </a:r>
            <a:r>
              <a:rPr sz="1900" spc="-5" dirty="0">
                <a:solidFill>
                  <a:srgbClr val="FEFEFE"/>
                </a:solidFill>
                <a:latin typeface="Century Gothic"/>
                <a:cs typeface="Century Gothic"/>
              </a:rPr>
              <a:t>окупаемости</a:t>
            </a:r>
            <a:endParaRPr sz="1900">
              <a:latin typeface="Century Gothic"/>
              <a:cs typeface="Century Gothic"/>
            </a:endParaRPr>
          </a:p>
        </p:txBody>
      </p:sp>
      <p:sp>
        <p:nvSpPr>
          <p:cNvPr id="52" name="object 4"/>
          <p:cNvSpPr txBox="1"/>
          <p:nvPr/>
        </p:nvSpPr>
        <p:spPr>
          <a:xfrm>
            <a:off x="459676" y="225729"/>
            <a:ext cx="9729675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Тепличный 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комплекс в </a:t>
            </a:r>
            <a:r>
              <a:rPr lang="ru-RU" sz="1400" dirty="0" err="1" smtClean="0">
                <a:solidFill>
                  <a:srgbClr val="2B2A29"/>
                </a:solidFill>
                <a:latin typeface="Century Gothic"/>
                <a:cs typeface="Century Gothic"/>
              </a:rPr>
              <a:t>г.Усть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-Катав с </a:t>
            </a:r>
            <a:r>
              <a:rPr lang="ru-RU" sz="1400" dirty="0" err="1">
                <a:solidFill>
                  <a:srgbClr val="2B2A29"/>
                </a:solidFill>
                <a:latin typeface="Century Gothic"/>
                <a:cs typeface="Century Gothic"/>
              </a:rPr>
              <a:t>досветкой</a:t>
            </a:r>
            <a:r>
              <a:rPr lang="ru-RU" sz="1400" dirty="0">
                <a:solidFill>
                  <a:srgbClr val="2B2A29"/>
                </a:solidFill>
                <a:latin typeface="Century Gothic"/>
                <a:cs typeface="Century Gothic"/>
              </a:rPr>
              <a:t> - «Горный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»  </a:t>
            </a:r>
            <a:r>
              <a:rPr lang="en-US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|</a:t>
            </a:r>
            <a:r>
              <a:rPr lang="ru-RU" sz="1400" dirty="0" smtClean="0">
                <a:solidFill>
                  <a:srgbClr val="2B2A29"/>
                </a:solidFill>
                <a:latin typeface="Century Gothic"/>
                <a:cs typeface="Century Gothic"/>
              </a:rPr>
              <a:t>  Финансово-экономические показатели</a:t>
            </a:r>
            <a:endParaRPr sz="1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</TotalTime>
  <Words>1128</Words>
  <Application>Microsoft Office PowerPoint</Application>
  <PresentationFormat>Произвольный</PresentationFormat>
  <Paragraphs>157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Century Gothic</vt:lpstr>
      <vt:lpstr>Segoe UI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Ust-Katav.cdr</dc:title>
  <dc:creator>Елена</dc:creator>
  <cp:lastModifiedBy>Батурин Евгений Сергеевич</cp:lastModifiedBy>
  <cp:revision>47</cp:revision>
  <dcterms:created xsi:type="dcterms:W3CDTF">2017-08-07T08:27:43Z</dcterms:created>
  <dcterms:modified xsi:type="dcterms:W3CDTF">2018-12-07T04:24:06Z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2016-08-09T00:00:00Z</vt:filetime>
  </property>
  <property fmtid="{D5CDD505-2E9C-101B-9397-08002B2CF9AE}" pid="3" name="Creator">
    <vt:lpwstr>CorelDRAW X7</vt:lpwstr>
  </property>
  <property fmtid="{D5CDD505-2E9C-101B-9397-08002B2CF9AE}" pid="4" name="LastSaved">
    <vt:filetime>2017-08-07T00:00:00Z</vt:filetime>
  </property>
</Properties>
</file>